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83937B-4A1C-4F5A-BBD7-0BC8E050F013}" type="datetimeFigureOut">
              <a:rPr lang="en-US" smtClean="0"/>
              <a:t>3/12/2018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43508-511F-4DC8-AE5C-C4C9AD65ED44}" type="slidenum">
              <a:rPr lang="en-US" smtClean="0"/>
              <a:t>‹#›</a:t>
            </a:fld>
            <a:endParaRPr lang="en-US"/>
          </a:p>
        </p:txBody>
      </p:sp>
    </p:spTree>
    <p:extLst>
      <p:ext uri="{BB962C8B-B14F-4D97-AF65-F5344CB8AC3E}">
        <p14:creationId xmlns:p14="http://schemas.microsoft.com/office/powerpoint/2010/main" val="2398872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5B85E2-100F-4EE6-843D-EF646A023BDC}"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73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4665B93-3C58-46AC-8A76-78D47EECAF4B}"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1024005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14868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665B93-3C58-46AC-8A76-78D47EECAF4B}"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2877387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665B93-3C58-46AC-8A76-78D47EECAF4B}"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316880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665B93-3C58-46AC-8A76-78D47EECAF4B}" type="datetimeFigureOut">
              <a:rPr lang="en-US" smtClean="0"/>
              <a:pPr/>
              <a:t>3/12/2018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2994009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65B93-3C58-46AC-8A76-78D47EECAF4B}" type="datetimeFigureOut">
              <a:rPr lang="en-US" smtClean="0"/>
              <a:pPr/>
              <a:t>3/12/2018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628957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65B93-3C58-46AC-8A76-78D47EECAF4B}" type="datetimeFigureOut">
              <a:rPr lang="en-US" smtClean="0"/>
              <a:pPr/>
              <a:t>3/12/2018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1033954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65B93-3C58-46AC-8A76-78D47EECAF4B}"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230209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65B93-3C58-46AC-8A76-78D47EECAF4B}"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2321762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30015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569A7A-2EAB-414E-ADE3-D4B4177747A4}" type="slidenum">
              <a:rPr lang="en-US" smtClean="0"/>
              <a:pPr/>
              <a:t>‹#›</a:t>
            </a:fld>
            <a:endParaRPr lang="en-US"/>
          </a:p>
        </p:txBody>
      </p:sp>
    </p:spTree>
    <p:extLst>
      <p:ext uri="{BB962C8B-B14F-4D97-AF65-F5344CB8AC3E}">
        <p14:creationId xmlns:p14="http://schemas.microsoft.com/office/powerpoint/2010/main" val="340490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5204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038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678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329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9562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76628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3312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2610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454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095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512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65B93-3C58-46AC-8A76-78D47EECAF4B}" type="datetimeFigureOut">
              <a:rPr lang="en-US" smtClean="0"/>
              <a:pPr/>
              <a:t>3/12/2018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569A7A-2EAB-414E-ADE3-D4B4177747A4}" type="slidenum">
              <a:rPr lang="en-US" smtClean="0"/>
              <a:pPr/>
              <a:t>‹#›</a:t>
            </a:fld>
            <a:endParaRPr lang="en-US"/>
          </a:p>
        </p:txBody>
      </p:sp>
    </p:spTree>
    <p:extLst>
      <p:ext uri="{BB962C8B-B14F-4D97-AF65-F5344CB8AC3E}">
        <p14:creationId xmlns:p14="http://schemas.microsoft.com/office/powerpoint/2010/main" val="17033376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65B93-3C58-46AC-8A76-78D47EECAF4B}" type="datetimeFigureOut">
              <a:rPr lang="en-US" smtClean="0">
                <a:solidFill>
                  <a:prstClr val="black">
                    <a:tint val="75000"/>
                  </a:prstClr>
                </a:solidFill>
              </a:rPr>
              <a:pPr/>
              <a:t>3/12/2018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569A7A-2EAB-414E-ADE3-D4B4177747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67350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5672328"/>
          </a:xfrm>
          <a:prstGeom prst="rect">
            <a:avLst/>
          </a:prstGeom>
        </p:spPr>
      </p:pic>
      <p:sp>
        <p:nvSpPr>
          <p:cNvPr id="3" name="Title 1"/>
          <p:cNvSpPr txBox="1">
            <a:spLocks/>
          </p:cNvSpPr>
          <p:nvPr/>
        </p:nvSpPr>
        <p:spPr>
          <a:xfrm>
            <a:off x="4800600" y="3810000"/>
            <a:ext cx="5715000" cy="1600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9600" b="1" dirty="0">
                <a:ln w="900" cmpd="sng">
                  <a:solidFill>
                    <a:srgbClr val="4F81BD">
                      <a:satMod val="190000"/>
                      <a:alpha val="55000"/>
                    </a:srgbClr>
                  </a:solidFill>
                  <a:prstDash val="solid"/>
                </a:ln>
                <a:solidFill>
                  <a:srgbClr val="4F81BD">
                    <a:satMod val="200000"/>
                    <a:tint val="3000"/>
                  </a:srgbClr>
                </a:solidFill>
                <a:effectLst>
                  <a:glow rad="228600">
                    <a:srgbClr val="8064A2">
                      <a:satMod val="175000"/>
                      <a:alpha val="40000"/>
                    </a:srgbClr>
                  </a:glow>
                  <a:innerShdw blurRad="101600" dist="76200" dir="5400000">
                    <a:srgbClr val="4F81BD">
                      <a:satMod val="190000"/>
                      <a:tint val="100000"/>
                      <a:alpha val="74000"/>
                    </a:srgbClr>
                  </a:innerShdw>
                </a:effectLst>
                <a:latin typeface="Segoe Print" pitchFamily="2" charset="0"/>
              </a:rPr>
              <a:t>Heaven</a:t>
            </a:r>
            <a:r>
              <a:rPr lang="en-US" dirty="0">
                <a:solidFill>
                  <a:prstClr val="black"/>
                </a:solidFill>
                <a:latin typeface="Calibri"/>
              </a:rPr>
              <a:t> </a:t>
            </a:r>
            <a:endParaRPr lang="en-US" sz="9600" dirty="0">
              <a:solidFill>
                <a:prstClr val="black"/>
              </a:solidFill>
              <a:effectLst>
                <a:glow rad="139700">
                  <a:srgbClr val="C0504D">
                    <a:satMod val="175000"/>
                    <a:alpha val="40000"/>
                  </a:srgbClr>
                </a:glow>
                <a:outerShdw blurRad="38100" dist="38100" dir="7020000" algn="tl">
                  <a:srgbClr val="000000">
                    <a:alpha val="35000"/>
                  </a:srgbClr>
                </a:outerShdw>
              </a:effectLst>
              <a:latin typeface="Viner Hand ITC" pitchFamily="66" charset="0"/>
            </a:endParaRPr>
          </a:p>
        </p:txBody>
      </p:sp>
      <p:sp>
        <p:nvSpPr>
          <p:cNvPr id="4" name="Title 1"/>
          <p:cNvSpPr txBox="1">
            <a:spLocks/>
          </p:cNvSpPr>
          <p:nvPr/>
        </p:nvSpPr>
        <p:spPr>
          <a:xfrm>
            <a:off x="6096000" y="5385946"/>
            <a:ext cx="3810000" cy="1676400"/>
          </a:xfrm>
          <a:prstGeom prst="rect">
            <a:avLst/>
          </a:prstGeom>
        </p:spPr>
        <p:txBody>
          <a:bodyPr vert="horz" lIns="91440" tIns="45720" rIns="91440" bIns="45720" rtlCol="0" anchor="ctr">
            <a:normAutofit/>
          </a:bodyPr>
          <a:lstStyle/>
          <a:p>
            <a:pPr algn="ctr">
              <a:spcBef>
                <a:spcPct val="0"/>
              </a:spcBef>
              <a:defRPr/>
            </a:pPr>
            <a:r>
              <a:rPr lang="en-US" sz="4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 </a:t>
            </a:r>
            <a:r>
              <a:rPr lang="en-US" sz="9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glow rad="228600">
                    <a:srgbClr val="C0504D">
                      <a:satMod val="175000"/>
                      <a:alpha val="40000"/>
                    </a:srgbClr>
                  </a:glow>
                  <a:outerShdw blurRad="38100" dist="38100" dir="7020000" algn="tl">
                    <a:srgbClr val="000000">
                      <a:alpha val="35000"/>
                    </a:srgbClr>
                  </a:outerShdw>
                </a:effectLst>
                <a:latin typeface="Viner Hand ITC" pitchFamily="66" charset="0"/>
              </a:rPr>
              <a:t>Hell</a:t>
            </a:r>
            <a:endParaRPr lang="en-US" sz="9600" dirty="0">
              <a:solidFill>
                <a:prstClr val="black"/>
              </a:solidFill>
              <a:effectLst>
                <a:glow rad="228600">
                  <a:srgbClr val="C0504D">
                    <a:satMod val="175000"/>
                    <a:alpha val="40000"/>
                  </a:srgbClr>
                </a:glow>
                <a:outerShdw blurRad="38100" dist="38100" dir="7020000" algn="tl">
                  <a:srgbClr val="000000">
                    <a:alpha val="35000"/>
                  </a:srgbClr>
                </a:outerShdw>
              </a:effectLst>
              <a:latin typeface="Viner Hand ITC" pitchFamily="66" charset="0"/>
            </a:endParaRPr>
          </a:p>
        </p:txBody>
      </p:sp>
      <p:sp>
        <p:nvSpPr>
          <p:cNvPr id="5" name="Title 1"/>
          <p:cNvSpPr txBox="1">
            <a:spLocks/>
          </p:cNvSpPr>
          <p:nvPr/>
        </p:nvSpPr>
        <p:spPr>
          <a:xfrm rot="20590260">
            <a:off x="4743479" y="5089716"/>
            <a:ext cx="2133600" cy="1165225"/>
          </a:xfrm>
          <a:prstGeom prst="rect">
            <a:avLst/>
          </a:prstGeom>
        </p:spPr>
        <p:txBody>
          <a:bodyPr vert="horz" lIns="91440" tIns="45720" rIns="91440" bIns="45720" rtlCol="0" anchor="ctr">
            <a:normAutofit/>
          </a:bodyPr>
          <a:lstStyle/>
          <a:p>
            <a:pPr algn="ctr">
              <a:spcBef>
                <a:spcPct val="0"/>
              </a:spcBef>
              <a:defRPr/>
            </a:pPr>
            <a:r>
              <a:rPr lang="en-US" sz="4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-and-</a:t>
            </a:r>
            <a:endParaRPr lang="en-US" sz="9600" dirty="0">
              <a:solidFill>
                <a:prstClr val="black"/>
              </a:solidFill>
              <a:effectLst>
                <a:glow rad="139700">
                  <a:srgbClr val="C0504D">
                    <a:satMod val="175000"/>
                    <a:alpha val="40000"/>
                  </a:srgbClr>
                </a:glow>
                <a:outerShdw blurRad="38100" dist="38100" dir="7020000" algn="tl">
                  <a:srgbClr val="000000">
                    <a:alpha val="35000"/>
                  </a:srgbClr>
                </a:outerShdw>
              </a:effectLst>
              <a:latin typeface="Viner Hand ITC" pitchFamily="66" charset="0"/>
            </a:endParaRPr>
          </a:p>
        </p:txBody>
      </p:sp>
      <p:sp>
        <p:nvSpPr>
          <p:cNvPr id="6" name="Rectangle 5"/>
          <p:cNvSpPr/>
          <p:nvPr/>
        </p:nvSpPr>
        <p:spPr>
          <a:xfrm>
            <a:off x="1702215" y="5884890"/>
            <a:ext cx="2387193" cy="923330"/>
          </a:xfrm>
          <a:prstGeom prst="rect">
            <a:avLst/>
          </a:prstGeom>
          <a:noFill/>
        </p:spPr>
        <p:txBody>
          <a:bodyPr wrap="none" lIns="91440" tIns="45720" rIns="91440" bIns="45720">
            <a:spAutoFit/>
          </a:bodyPr>
          <a:lstStyle/>
          <a:p>
            <a:pPr algn="ctr">
              <a:defRPr/>
            </a:pPr>
            <a:r>
              <a:rPr lang="en-US" sz="5400" b="1" kern="0" spc="50" dirty="0">
                <a:ln w="9525" cmpd="sng">
                  <a:solidFill>
                    <a:srgbClr val="4F81BD"/>
                  </a:solidFill>
                  <a:prstDash val="solid"/>
                </a:ln>
                <a:solidFill>
                  <a:srgbClr val="70AD47">
                    <a:tint val="1000"/>
                  </a:srgbClr>
                </a:solidFill>
                <a:effectLst>
                  <a:glow rad="38100">
                    <a:srgbClr val="4F81BD">
                      <a:alpha val="40000"/>
                    </a:srgbClr>
                  </a:glow>
                </a:effectLst>
                <a:latin typeface="Calibri"/>
              </a:rPr>
              <a:t>Week 3</a:t>
            </a:r>
          </a:p>
        </p:txBody>
      </p:sp>
    </p:spTree>
    <p:extLst>
      <p:ext uri="{BB962C8B-B14F-4D97-AF65-F5344CB8AC3E}">
        <p14:creationId xmlns:p14="http://schemas.microsoft.com/office/powerpoint/2010/main" val="322142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endCondLst>
                                    <p:cond evt="onNext" delay="0">
                                      <p:tgtEl>
                                        <p:sldTgt/>
                                      </p:tgtEl>
                                    </p:cond>
                                  </p:endCondLst>
                                  <p:iterate type="lt">
                                    <p:tmPct val="10000"/>
                                  </p:iterate>
                                  <p:childTnLst>
                                    <p:animScale>
                                      <p:cBhvr>
                                        <p:cTn id="6" dur="2500" autoRev="1" fill="hold">
                                          <p:stCondLst>
                                            <p:cond delay="0"/>
                                          </p:stCondLst>
                                        </p:cTn>
                                        <p:tgtEl>
                                          <p:spTgt spid="3"/>
                                        </p:tgtEl>
                                      </p:cBhvr>
                                      <p:to x="80000" y="100000"/>
                                    </p:animScale>
                                    <p:anim by="(#ppt_w*0.10)" calcmode="lin" valueType="num">
                                      <p:cBhvr>
                                        <p:cTn id="7" dur="2500" autoRev="1" fill="hold">
                                          <p:stCondLst>
                                            <p:cond delay="0"/>
                                          </p:stCondLst>
                                        </p:cTn>
                                        <p:tgtEl>
                                          <p:spTgt spid="3"/>
                                        </p:tgtEl>
                                        <p:attrNameLst>
                                          <p:attrName>ppt_x</p:attrName>
                                        </p:attrNameLst>
                                      </p:cBhvr>
                                    </p:anim>
                                    <p:anim by="(-#ppt_w*0.10)" calcmode="lin" valueType="num">
                                      <p:cBhvr>
                                        <p:cTn id="8" dur="2500" autoRev="1" fill="hold">
                                          <p:stCondLst>
                                            <p:cond delay="0"/>
                                          </p:stCondLst>
                                        </p:cTn>
                                        <p:tgtEl>
                                          <p:spTgt spid="3"/>
                                        </p:tgtEl>
                                        <p:attrNameLst>
                                          <p:attrName>ppt_y</p:attrName>
                                        </p:attrNameLst>
                                      </p:cBhvr>
                                    </p:anim>
                                    <p:animRot by="-480000">
                                      <p:cBhvr>
                                        <p:cTn id="9" dur="2500" autoRev="1" fill="hold">
                                          <p:stCondLst>
                                            <p:cond delay="0"/>
                                          </p:stCondLst>
                                        </p:cTn>
                                        <p:tgtEl>
                                          <p:spTgt spid="3"/>
                                        </p:tgtEl>
                                        <p:attrNameLst>
                                          <p:attrName>r</p:attrName>
                                        </p:attrNameLst>
                                      </p:cBhvr>
                                    </p:animRot>
                                  </p:childTnLst>
                                </p:cTn>
                              </p:par>
                              <p:par>
                                <p:cTn id="10" presetID="24" presetClass="emph" presetSubtype="0" repeatCount="indefinite" fill="hold" grpId="0" nodeType="withEffect">
                                  <p:stCondLst>
                                    <p:cond delay="0"/>
                                  </p:stCondLst>
                                  <p:endCondLst>
                                    <p:cond evt="onNext" delay="0">
                                      <p:tgtEl>
                                        <p:sldTgt/>
                                      </p:tgtEl>
                                    </p:cond>
                                  </p:endCondLst>
                                  <p:childTnLst>
                                    <p:animClr clrSpc="hsl" dir="cw">
                                      <p:cBhvr override="childStyle">
                                        <p:cTn id="11" dur="2000" fill="hold"/>
                                        <p:tgtEl>
                                          <p:spTgt spid="4"/>
                                        </p:tgtEl>
                                        <p:attrNameLst>
                                          <p:attrName>style.color</p:attrName>
                                        </p:attrNameLst>
                                      </p:cBhvr>
                                      <p:by>
                                        <p:hsl h="0" s="-12549" l="-25098"/>
                                      </p:by>
                                    </p:animClr>
                                    <p:animClr clrSpc="hsl" dir="cw">
                                      <p:cBhvr>
                                        <p:cTn id="12" dur="2000" fill="hold"/>
                                        <p:tgtEl>
                                          <p:spTgt spid="4"/>
                                        </p:tgtEl>
                                        <p:attrNameLst>
                                          <p:attrName>fillcolor</p:attrName>
                                        </p:attrNameLst>
                                      </p:cBhvr>
                                      <p:by>
                                        <p:hsl h="0" s="-12549" l="-25098"/>
                                      </p:by>
                                    </p:animClr>
                                    <p:animClr clrSpc="hsl" dir="cw">
                                      <p:cBhvr>
                                        <p:cTn id="13" dur="2000" fill="hold"/>
                                        <p:tgtEl>
                                          <p:spTgt spid="4"/>
                                        </p:tgtEl>
                                        <p:attrNameLst>
                                          <p:attrName>stroke.color</p:attrName>
                                        </p:attrNameLst>
                                      </p:cBhvr>
                                      <p:by>
                                        <p:hsl h="0" s="-12549" l="-25098"/>
                                      </p:by>
                                    </p:animClr>
                                    <p:set>
                                      <p:cBhvr>
                                        <p:cTn id="14" dur="2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3" name="Content Placeholder 2"/>
          <p:cNvSpPr>
            <a:spLocks noGrp="1"/>
          </p:cNvSpPr>
          <p:nvPr>
            <p:ph idx="1"/>
          </p:nvPr>
        </p:nvSpPr>
        <p:spPr>
          <a:xfrm>
            <a:off x="2514600" y="1219200"/>
            <a:ext cx="7391400" cy="1295400"/>
          </a:xfrm>
        </p:spPr>
        <p:txBody>
          <a:bodyPr>
            <a:normAutofit/>
          </a:bodyPr>
          <a:lstStyle/>
          <a:p>
            <a:pPr>
              <a:buNone/>
            </a:pPr>
            <a:r>
              <a:rPr lang="en-US" dirty="0"/>
              <a:t>OT word: ‘</a:t>
            </a:r>
            <a:r>
              <a:rPr lang="en-US" b="1" dirty="0"/>
              <a:t>samayim</a:t>
            </a:r>
            <a:r>
              <a:rPr lang="en-US" dirty="0"/>
              <a:t>’ = heaven/heavens</a:t>
            </a:r>
            <a:br>
              <a:rPr lang="en-US" dirty="0"/>
            </a:br>
            <a:r>
              <a:rPr lang="en-US" i="1" dirty="0"/>
              <a:t>literally means ‘</a:t>
            </a:r>
            <a:r>
              <a:rPr lang="en-US" i="1" u="sng" dirty="0"/>
              <a:t>heights</a:t>
            </a:r>
            <a:r>
              <a:rPr lang="en-US" i="1" dirty="0"/>
              <a:t> or </a:t>
            </a:r>
            <a:r>
              <a:rPr lang="en-US" i="1" u="sng" dirty="0"/>
              <a:t>high</a:t>
            </a:r>
            <a:r>
              <a:rPr lang="en-US" i="1" dirty="0"/>
              <a:t> places’</a:t>
            </a:r>
          </a:p>
        </p:txBody>
      </p:sp>
      <p:sp>
        <p:nvSpPr>
          <p:cNvPr id="6" name="Content Placeholder 2"/>
          <p:cNvSpPr txBox="1">
            <a:spLocks/>
          </p:cNvSpPr>
          <p:nvPr/>
        </p:nvSpPr>
        <p:spPr>
          <a:xfrm>
            <a:off x="1981200" y="2590800"/>
            <a:ext cx="8382000" cy="4038600"/>
          </a:xfrm>
          <a:prstGeom prst="rect">
            <a:avLst/>
          </a:prstGeom>
        </p:spPr>
        <p:txBody>
          <a:bodyPr vert="horz" lIns="91440" tIns="45720" rIns="91440" bIns="45720" rtlCol="0">
            <a:normAutofit fontScale="92500"/>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So God is the God Most High</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Genesis 14:18-20</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“Then Melchizedek king of Salem brought out bread and wine.  He was priest of </a:t>
            </a:r>
            <a:r>
              <a:rPr lang="en-US" sz="3200" i="1" dirty="0">
                <a:solidFill>
                  <a:srgbClr val="FF0000"/>
                </a:solidFill>
                <a:effectLst>
                  <a:glow rad="63500">
                    <a:srgbClr val="8064A2">
                      <a:satMod val="175000"/>
                      <a:alpha val="40000"/>
                    </a:srgbClr>
                  </a:glow>
                </a:effectLst>
                <a:latin typeface="Calibri"/>
              </a:rPr>
              <a:t>God Most High</a:t>
            </a:r>
            <a:r>
              <a:rPr lang="en-US" sz="3200" i="1" dirty="0">
                <a:solidFill>
                  <a:prstClr val="black"/>
                </a:solidFill>
                <a:effectLst>
                  <a:glow rad="63500">
                    <a:srgbClr val="8064A2">
                      <a:satMod val="175000"/>
                      <a:alpha val="40000"/>
                    </a:srgbClr>
                  </a:glow>
                </a:effectLst>
                <a:latin typeface="Calibri"/>
              </a:rPr>
              <a:t> and he blessed Abram, saying,</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     ‘Blessed be Abram by </a:t>
            </a:r>
            <a:r>
              <a:rPr lang="en-US" sz="3200" i="1" dirty="0">
                <a:solidFill>
                  <a:srgbClr val="FF0000"/>
                </a:solidFill>
                <a:effectLst>
                  <a:glow rad="63500">
                    <a:srgbClr val="8064A2">
                      <a:satMod val="175000"/>
                      <a:alpha val="40000"/>
                    </a:srgbClr>
                  </a:glow>
                </a:effectLst>
                <a:latin typeface="Calibri"/>
              </a:rPr>
              <a:t>God Most High</a:t>
            </a:r>
            <a:r>
              <a:rPr lang="en-US" sz="3200" i="1" dirty="0">
                <a:solidFill>
                  <a:prstClr val="black"/>
                </a:solidFill>
                <a:effectLst>
                  <a:glow rad="63500">
                    <a:srgbClr val="8064A2">
                      <a:satMod val="175000"/>
                      <a:alpha val="40000"/>
                    </a:srgbClr>
                  </a:glow>
                </a:effectLst>
                <a:latin typeface="Calibri"/>
              </a:rPr>
              <a:t>,</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     Creator of heaven and earth.</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     And blessed be </a:t>
            </a:r>
            <a:r>
              <a:rPr lang="en-US" sz="3200" i="1" dirty="0">
                <a:solidFill>
                  <a:srgbClr val="FF0000"/>
                </a:solidFill>
                <a:effectLst>
                  <a:glow rad="63500">
                    <a:srgbClr val="8064A2">
                      <a:satMod val="175000"/>
                      <a:alpha val="40000"/>
                    </a:srgbClr>
                  </a:glow>
                </a:effectLst>
                <a:latin typeface="Calibri"/>
              </a:rPr>
              <a:t>God Most High</a:t>
            </a:r>
            <a:r>
              <a:rPr lang="en-US" sz="3200" i="1" dirty="0">
                <a:solidFill>
                  <a:prstClr val="black"/>
                </a:solidFill>
                <a:effectLst>
                  <a:glow rad="63500">
                    <a:srgbClr val="8064A2">
                      <a:satMod val="175000"/>
                      <a:alpha val="40000"/>
                    </a:srgbClr>
                  </a:glow>
                </a:effectLst>
                <a:latin typeface="Calibri"/>
              </a:rPr>
              <a:t>,</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    who delivered your enemies into your hands.’”</a:t>
            </a:r>
          </a:p>
        </p:txBody>
      </p:sp>
    </p:spTree>
    <p:extLst>
      <p:ext uri="{BB962C8B-B14F-4D97-AF65-F5344CB8AC3E}">
        <p14:creationId xmlns:p14="http://schemas.microsoft.com/office/powerpoint/2010/main" val="2432196755"/>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3" name="Content Placeholder 2"/>
          <p:cNvSpPr>
            <a:spLocks noGrp="1"/>
          </p:cNvSpPr>
          <p:nvPr>
            <p:ph idx="1"/>
          </p:nvPr>
        </p:nvSpPr>
        <p:spPr>
          <a:xfrm>
            <a:off x="2514600" y="1219200"/>
            <a:ext cx="7391400" cy="1295400"/>
          </a:xfrm>
        </p:spPr>
        <p:txBody>
          <a:bodyPr>
            <a:normAutofit/>
          </a:bodyPr>
          <a:lstStyle/>
          <a:p>
            <a:pPr>
              <a:buNone/>
            </a:pPr>
            <a:r>
              <a:rPr lang="en-US" dirty="0"/>
              <a:t>NT word: ‘</a:t>
            </a:r>
            <a:r>
              <a:rPr lang="en-US" b="1" dirty="0"/>
              <a:t>ouranous</a:t>
            </a:r>
            <a:r>
              <a:rPr lang="en-US" dirty="0"/>
              <a:t>’ = heaven/heavens</a:t>
            </a:r>
            <a:br>
              <a:rPr lang="en-US" dirty="0"/>
            </a:br>
            <a:r>
              <a:rPr lang="en-US" i="1" dirty="0"/>
              <a:t>literally means ‘that which is </a:t>
            </a:r>
            <a:r>
              <a:rPr lang="en-US" i="1" u="sng" dirty="0"/>
              <a:t>raised</a:t>
            </a:r>
            <a:r>
              <a:rPr lang="en-US" i="1" dirty="0"/>
              <a:t> up’</a:t>
            </a:r>
          </a:p>
        </p:txBody>
      </p:sp>
    </p:spTree>
    <p:extLst>
      <p:ext uri="{BB962C8B-B14F-4D97-AF65-F5344CB8AC3E}">
        <p14:creationId xmlns:p14="http://schemas.microsoft.com/office/powerpoint/2010/main" val="137334086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3124200"/>
            <a:ext cx="8382000" cy="28956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1)  Atmosphere</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1 Kings 21:24</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“Dogs will eat those belonging to Ahab who die</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in the city, and the birds of the </a:t>
            </a:r>
            <a:r>
              <a:rPr lang="en-US" sz="3200" i="1" dirty="0">
                <a:solidFill>
                  <a:srgbClr val="FF0000"/>
                </a:solidFill>
                <a:effectLst>
                  <a:glow rad="63500">
                    <a:srgbClr val="8064A2">
                      <a:satMod val="175000"/>
                      <a:alpha val="40000"/>
                    </a:srgbClr>
                  </a:glow>
                </a:effectLst>
                <a:latin typeface="Calibri"/>
              </a:rPr>
              <a:t>air</a:t>
            </a:r>
            <a:r>
              <a:rPr lang="en-US" sz="3200" i="1" dirty="0">
                <a:solidFill>
                  <a:prstClr val="black"/>
                </a:solidFill>
                <a:effectLst>
                  <a:glow rad="63500">
                    <a:srgbClr val="8064A2">
                      <a:satMod val="175000"/>
                      <a:alpha val="40000"/>
                    </a:srgbClr>
                  </a:glow>
                </a:effectLst>
                <a:latin typeface="Calibri"/>
              </a:rPr>
              <a:t> will feed on those who die in the country.”</a:t>
            </a:r>
          </a:p>
        </p:txBody>
      </p:sp>
      <p:sp>
        <p:nvSpPr>
          <p:cNvPr id="5" name="Content Placeholder 2"/>
          <p:cNvSpPr txBox="1">
            <a:spLocks/>
          </p:cNvSpPr>
          <p:nvPr/>
        </p:nvSpPr>
        <p:spPr>
          <a:xfrm>
            <a:off x="2286000" y="1219200"/>
            <a:ext cx="7924800" cy="10668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Heaven is a </a:t>
            </a:r>
            <a:r>
              <a:rPr lang="en-US" sz="3200" u="sng" dirty="0">
                <a:solidFill>
                  <a:prstClr val="black"/>
                </a:solidFill>
                <a:latin typeface="Calibri"/>
              </a:rPr>
              <a:t>general</a:t>
            </a:r>
            <a:r>
              <a:rPr lang="en-US" sz="3200" dirty="0">
                <a:solidFill>
                  <a:prstClr val="black"/>
                </a:solidFill>
                <a:latin typeface="Calibri"/>
              </a:rPr>
              <a:t> term that is given </a:t>
            </a:r>
            <a:r>
              <a:rPr lang="en-US" sz="3200" u="sng" dirty="0">
                <a:solidFill>
                  <a:prstClr val="black"/>
                </a:solidFill>
                <a:latin typeface="Calibri"/>
              </a:rPr>
              <a:t>specific</a:t>
            </a:r>
            <a:br>
              <a:rPr lang="en-US" sz="3200" dirty="0">
                <a:solidFill>
                  <a:prstClr val="black"/>
                </a:solidFill>
                <a:latin typeface="Calibri"/>
              </a:rPr>
            </a:br>
            <a:r>
              <a:rPr lang="en-US" sz="3200" dirty="0">
                <a:solidFill>
                  <a:prstClr val="black"/>
                </a:solidFill>
                <a:latin typeface="Calibri"/>
              </a:rPr>
              <a:t>		meaning by its </a:t>
            </a:r>
            <a:r>
              <a:rPr lang="en-US" sz="3200" u="sng" dirty="0">
                <a:solidFill>
                  <a:prstClr val="black"/>
                </a:solidFill>
                <a:latin typeface="Calibri"/>
              </a:rPr>
              <a:t>context</a:t>
            </a:r>
            <a:r>
              <a:rPr lang="en-US" sz="3200" dirty="0">
                <a:solidFill>
                  <a:prstClr val="black"/>
                </a:solidFill>
                <a:latin typeface="Calibri"/>
              </a:rPr>
              <a:t>.</a:t>
            </a:r>
            <a:endParaRPr lang="en-US" sz="3200" i="1" dirty="0">
              <a:solidFill>
                <a:prstClr val="black"/>
              </a:solidFill>
              <a:latin typeface="Calibri"/>
            </a:endParaRPr>
          </a:p>
        </p:txBody>
      </p:sp>
      <p:sp>
        <p:nvSpPr>
          <p:cNvPr id="7" name="Content Placeholder 2"/>
          <p:cNvSpPr txBox="1">
            <a:spLocks/>
          </p:cNvSpPr>
          <p:nvPr/>
        </p:nvSpPr>
        <p:spPr>
          <a:xfrm>
            <a:off x="3352800" y="2362200"/>
            <a:ext cx="6096000" cy="6858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Heaven has 3 distinct meanings:</a:t>
            </a:r>
            <a:endParaRPr lang="en-US" sz="3200" i="1" dirty="0">
              <a:solidFill>
                <a:prstClr val="black"/>
              </a:solidFill>
              <a:latin typeface="Calibri"/>
            </a:endParaRPr>
          </a:p>
        </p:txBody>
      </p:sp>
    </p:spTree>
    <p:extLst>
      <p:ext uri="{BB962C8B-B14F-4D97-AF65-F5344CB8AC3E}">
        <p14:creationId xmlns:p14="http://schemas.microsoft.com/office/powerpoint/2010/main" val="31369133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2286000"/>
            <a:ext cx="8382000" cy="28956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2)  Universe / Cosmos</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Hebrews 11:2</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“By faith we understand that the </a:t>
            </a:r>
            <a:r>
              <a:rPr lang="en-US" sz="3200" i="1" dirty="0">
                <a:solidFill>
                  <a:srgbClr val="FF0000"/>
                </a:solidFill>
                <a:effectLst>
                  <a:glow rad="63500">
                    <a:srgbClr val="8064A2">
                      <a:satMod val="175000"/>
                      <a:alpha val="40000"/>
                    </a:srgbClr>
                  </a:glow>
                </a:effectLst>
                <a:latin typeface="Calibri"/>
              </a:rPr>
              <a:t>universe</a:t>
            </a:r>
            <a:r>
              <a:rPr lang="en-US" sz="3200" i="1" dirty="0">
                <a:solidFill>
                  <a:prstClr val="black"/>
                </a:solidFill>
                <a:effectLst>
                  <a:glow rad="63500">
                    <a:srgbClr val="8064A2">
                      <a:satMod val="175000"/>
                      <a:alpha val="40000"/>
                    </a:srgbClr>
                  </a:glow>
                </a:effectLst>
                <a:latin typeface="Calibri"/>
              </a:rPr>
              <a:t> was formed at God’s command – so that what is seen was not made out of what was visible.”</a:t>
            </a:r>
          </a:p>
        </p:txBody>
      </p:sp>
      <p:sp>
        <p:nvSpPr>
          <p:cNvPr id="5" name="Content Placeholder 2"/>
          <p:cNvSpPr txBox="1">
            <a:spLocks/>
          </p:cNvSpPr>
          <p:nvPr/>
        </p:nvSpPr>
        <p:spPr>
          <a:xfrm>
            <a:off x="3352800" y="1219200"/>
            <a:ext cx="6096000" cy="6858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Heaven has 3 distinct meanings:</a:t>
            </a:r>
            <a:endParaRPr lang="en-US" sz="3200" i="1" dirty="0">
              <a:solidFill>
                <a:prstClr val="black"/>
              </a:solidFill>
              <a:latin typeface="Calibri"/>
            </a:endParaRPr>
          </a:p>
        </p:txBody>
      </p:sp>
    </p:spTree>
    <p:extLst>
      <p:ext uri="{BB962C8B-B14F-4D97-AF65-F5344CB8AC3E}">
        <p14:creationId xmlns:p14="http://schemas.microsoft.com/office/powerpoint/2010/main" val="99139592"/>
      </p:ext>
    </p:extLst>
  </p:cSld>
  <p:clrMapOvr>
    <a:masterClrMapping/>
  </p:clrMapOvr>
  <p:transition spd="slow">
    <p:zo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2286000"/>
            <a:ext cx="8382000" cy="28956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3)</a:t>
            </a:r>
            <a:r>
              <a:rPr lang="en-US" sz="3200" dirty="0">
                <a:solidFill>
                  <a:prstClr val="black"/>
                </a:solidFill>
                <a:latin typeface="Calibri"/>
              </a:rPr>
              <a:t>  </a:t>
            </a: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Dwelling Place of God</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Ecclesiastes 5:2</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“Do not be quick with your mouth, do not be hasty in your heart to utter anything before God.  </a:t>
            </a:r>
            <a:r>
              <a:rPr lang="en-US" sz="3200" i="1" dirty="0">
                <a:solidFill>
                  <a:srgbClr val="FF0000"/>
                </a:solidFill>
                <a:effectLst>
                  <a:glow rad="63500">
                    <a:srgbClr val="8064A2">
                      <a:satMod val="175000"/>
                      <a:alpha val="40000"/>
                    </a:srgbClr>
                  </a:glow>
                </a:effectLst>
                <a:latin typeface="Calibri"/>
              </a:rPr>
              <a:t>God is in heaven</a:t>
            </a:r>
            <a:r>
              <a:rPr lang="en-US" sz="3200" i="1" dirty="0">
                <a:solidFill>
                  <a:prstClr val="black"/>
                </a:solidFill>
                <a:effectLst>
                  <a:glow rad="63500">
                    <a:srgbClr val="8064A2">
                      <a:satMod val="175000"/>
                      <a:alpha val="40000"/>
                    </a:srgbClr>
                  </a:glow>
                </a:effectLst>
                <a:latin typeface="Calibri"/>
              </a:rPr>
              <a:t> and you are on earth,</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so let your words be few.”</a:t>
            </a:r>
          </a:p>
        </p:txBody>
      </p:sp>
      <p:sp>
        <p:nvSpPr>
          <p:cNvPr id="5" name="Content Placeholder 2"/>
          <p:cNvSpPr txBox="1">
            <a:spLocks/>
          </p:cNvSpPr>
          <p:nvPr/>
        </p:nvSpPr>
        <p:spPr>
          <a:xfrm>
            <a:off x="3352800" y="1219200"/>
            <a:ext cx="6096000" cy="6858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Heaven has 3 distinct meanings:</a:t>
            </a:r>
            <a:endParaRPr lang="en-US" sz="3200" i="1" dirty="0">
              <a:solidFill>
                <a:prstClr val="black"/>
              </a:solidFill>
              <a:latin typeface="Calibri"/>
            </a:endParaRPr>
          </a:p>
        </p:txBody>
      </p:sp>
    </p:spTree>
    <p:extLst>
      <p:ext uri="{BB962C8B-B14F-4D97-AF65-F5344CB8AC3E}">
        <p14:creationId xmlns:p14="http://schemas.microsoft.com/office/powerpoint/2010/main" val="3101534052"/>
      </p:ext>
    </p:extLst>
  </p:cSld>
  <p:clrMapOvr>
    <a:masterClrMapping/>
  </p:clrMapOvr>
  <p:transition spd="slow">
    <p:zo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3124200"/>
            <a:ext cx="8382000" cy="12954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a)</a:t>
            </a:r>
            <a:r>
              <a:rPr lang="en-US" sz="3200" dirty="0">
                <a:solidFill>
                  <a:prstClr val="black"/>
                </a:solidFill>
                <a:latin typeface="Calibri"/>
              </a:rPr>
              <a:t>  Heaven is </a:t>
            </a:r>
            <a:r>
              <a:rPr lang="en-US" sz="3200" u="sng" dirty="0">
                <a:solidFill>
                  <a:prstClr val="black"/>
                </a:solidFill>
                <a:latin typeface="Calibri"/>
              </a:rPr>
              <a:t>different</a:t>
            </a:r>
            <a:r>
              <a:rPr lang="en-US" sz="3200" dirty="0">
                <a:solidFill>
                  <a:prstClr val="black"/>
                </a:solidFill>
                <a:latin typeface="Calibri"/>
              </a:rPr>
              <a:t>,</a:t>
            </a:r>
            <a:br>
              <a:rPr lang="en-US" sz="3200" dirty="0">
                <a:solidFill>
                  <a:prstClr val="black"/>
                </a:solidFill>
                <a:latin typeface="Calibri"/>
              </a:rPr>
            </a:br>
            <a:r>
              <a:rPr lang="en-US" sz="3200" dirty="0">
                <a:solidFill>
                  <a:prstClr val="black"/>
                </a:solidFill>
                <a:latin typeface="Calibri"/>
              </a:rPr>
              <a:t>  </a:t>
            </a:r>
            <a:r>
              <a:rPr lang="en-US" sz="3200" dirty="0" err="1">
                <a:solidFill>
                  <a:prstClr val="black"/>
                </a:solidFill>
                <a:latin typeface="Calibri"/>
              </a:rPr>
              <a:t>mor</a:t>
            </a:r>
            <a:r>
              <a:rPr lang="en-US" sz="3200" dirty="0">
                <a:solidFill>
                  <a:prstClr val="black"/>
                </a:solidFill>
                <a:latin typeface="Calibri"/>
              </a:rPr>
              <a:t>e remote from Earthly reality</a:t>
            </a:r>
            <a:endParaRPr lang="en-US" sz="3200" i="1" dirty="0">
              <a:solidFill>
                <a:prstClr val="black"/>
              </a:solidFill>
              <a:effectLst>
                <a:glow rad="63500">
                  <a:srgbClr val="8064A2">
                    <a:satMod val="175000"/>
                    <a:alpha val="40000"/>
                  </a:srgbClr>
                </a:glow>
              </a:effectLst>
              <a:latin typeface="Calibri"/>
            </a:endParaRPr>
          </a:p>
        </p:txBody>
      </p:sp>
      <p:sp>
        <p:nvSpPr>
          <p:cNvPr id="5" name="Content Placeholder 2"/>
          <p:cNvSpPr txBox="1">
            <a:spLocks/>
          </p:cNvSpPr>
          <p:nvPr/>
        </p:nvSpPr>
        <p:spPr>
          <a:xfrm>
            <a:off x="2133600" y="1219200"/>
            <a:ext cx="7924800" cy="12192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The point of vertical imagery</a:t>
            </a:r>
            <a:b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b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 		(heaven being ‘up’) is this:</a:t>
            </a:r>
            <a:endParaRPr lang="en-US" sz="3200" b="1" i="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sp>
        <p:nvSpPr>
          <p:cNvPr id="7" name="Content Placeholder 2"/>
          <p:cNvSpPr txBox="1">
            <a:spLocks/>
          </p:cNvSpPr>
          <p:nvPr/>
        </p:nvSpPr>
        <p:spPr>
          <a:xfrm>
            <a:off x="3352800" y="4343400"/>
            <a:ext cx="6629400" cy="12954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b)</a:t>
            </a:r>
            <a:r>
              <a:rPr lang="en-US" sz="3200" dirty="0">
                <a:solidFill>
                  <a:prstClr val="black"/>
                </a:solidFill>
                <a:latin typeface="Calibri"/>
              </a:rPr>
              <a:t>  Heaven is a higher,</a:t>
            </a:r>
            <a:br>
              <a:rPr lang="en-US" sz="3200" dirty="0">
                <a:solidFill>
                  <a:prstClr val="black"/>
                </a:solidFill>
                <a:latin typeface="Calibri"/>
              </a:rPr>
            </a:br>
            <a:r>
              <a:rPr lang="en-US" sz="3200" dirty="0">
                <a:solidFill>
                  <a:prstClr val="black"/>
                </a:solidFill>
                <a:latin typeface="Calibri"/>
              </a:rPr>
              <a:t>  more </a:t>
            </a:r>
            <a:r>
              <a:rPr lang="en-US" sz="3200" u="sng" dirty="0">
                <a:solidFill>
                  <a:prstClr val="black"/>
                </a:solidFill>
                <a:latin typeface="Calibri"/>
              </a:rPr>
              <a:t>superior</a:t>
            </a:r>
            <a:r>
              <a:rPr lang="en-US" sz="3200" dirty="0">
                <a:solidFill>
                  <a:prstClr val="black"/>
                </a:solidFill>
                <a:latin typeface="Calibri"/>
              </a:rPr>
              <a:t> mode of existence</a:t>
            </a:r>
            <a:endParaRPr lang="en-US" sz="3200" i="1" dirty="0">
              <a:solidFill>
                <a:prstClr val="black"/>
              </a:solidFill>
              <a:effectLst>
                <a:glow rad="63500">
                  <a:srgbClr val="8064A2">
                    <a:satMod val="175000"/>
                    <a:alpha val="40000"/>
                  </a:srgbClr>
                </a:glow>
              </a:effectLst>
              <a:latin typeface="Calibri"/>
            </a:endParaRPr>
          </a:p>
        </p:txBody>
      </p:sp>
    </p:spTree>
    <p:extLst>
      <p:ext uri="{BB962C8B-B14F-4D97-AF65-F5344CB8AC3E}">
        <p14:creationId xmlns:p14="http://schemas.microsoft.com/office/powerpoint/2010/main" val="13063165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1295400"/>
            <a:ext cx="8382000" cy="36576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Due to the fall, heaven is separated into an</a:t>
            </a:r>
            <a:br>
              <a:rPr lang="en-US" sz="3200" dirty="0">
                <a:solidFill>
                  <a:prstClr val="black"/>
                </a:solidFill>
                <a:latin typeface="Calibri"/>
              </a:rPr>
            </a:br>
            <a:r>
              <a:rPr lang="en-US" sz="3200" dirty="0">
                <a:solidFill>
                  <a:prstClr val="black"/>
                </a:solidFill>
                <a:latin typeface="Calibri"/>
              </a:rPr>
              <a:t>‘</a:t>
            </a:r>
            <a:r>
              <a:rPr lang="en-US" sz="3200" u="sng" dirty="0">
                <a:solidFill>
                  <a:prstClr val="black"/>
                </a:solidFill>
                <a:latin typeface="Calibri"/>
              </a:rPr>
              <a:t>intermediate</a:t>
            </a:r>
            <a:r>
              <a:rPr lang="en-US" sz="3200" dirty="0">
                <a:solidFill>
                  <a:prstClr val="black"/>
                </a:solidFill>
                <a:latin typeface="Calibri"/>
              </a:rPr>
              <a:t>’ and a ‘</a:t>
            </a:r>
            <a:r>
              <a:rPr lang="en-US" sz="3200" u="sng" dirty="0">
                <a:solidFill>
                  <a:prstClr val="black"/>
                </a:solidFill>
                <a:latin typeface="Calibri"/>
              </a:rPr>
              <a:t>future</a:t>
            </a:r>
            <a:r>
              <a:rPr lang="en-US" sz="3200" dirty="0">
                <a:solidFill>
                  <a:prstClr val="black"/>
                </a:solidFill>
                <a:latin typeface="Calibri"/>
              </a:rPr>
              <a:t>’ heaven.</a:t>
            </a:r>
            <a:br>
              <a:rPr lang="en-US" sz="3200" dirty="0">
                <a:solidFill>
                  <a:prstClr val="black"/>
                </a:solidFill>
                <a:latin typeface="Calibri"/>
              </a:rPr>
            </a:br>
            <a:br>
              <a:rPr lang="en-US" sz="3200" dirty="0">
                <a:solidFill>
                  <a:prstClr val="black"/>
                </a:solidFill>
                <a:latin typeface="Calibri"/>
              </a:rPr>
            </a:br>
            <a:r>
              <a:rPr lang="en-US" sz="3200" dirty="0">
                <a:solidFill>
                  <a:prstClr val="black"/>
                </a:solidFill>
                <a:latin typeface="Calibri"/>
              </a:rPr>
              <a:t>The intermediate heaven and earth</a:t>
            </a:r>
            <a:br>
              <a:rPr lang="en-US" sz="3200" dirty="0">
                <a:solidFill>
                  <a:prstClr val="black"/>
                </a:solidFill>
                <a:latin typeface="Calibri"/>
              </a:rPr>
            </a:br>
            <a:r>
              <a:rPr lang="en-US" sz="3200" dirty="0">
                <a:solidFill>
                  <a:prstClr val="black"/>
                </a:solidFill>
                <a:latin typeface="Calibri"/>
              </a:rPr>
              <a:t>		are separated from the ‘future’</a:t>
            </a:r>
            <a:br>
              <a:rPr lang="en-US" sz="3200" dirty="0">
                <a:solidFill>
                  <a:prstClr val="black"/>
                </a:solidFill>
                <a:latin typeface="Calibri"/>
              </a:rPr>
            </a:br>
            <a:r>
              <a:rPr lang="en-US" sz="3200" dirty="0">
                <a:solidFill>
                  <a:prstClr val="black"/>
                </a:solidFill>
                <a:latin typeface="Calibri"/>
              </a:rPr>
              <a:t>		heaven due to the curse. </a:t>
            </a:r>
            <a:br>
              <a:rPr lang="en-US" sz="3200" dirty="0">
                <a:solidFill>
                  <a:prstClr val="black"/>
                </a:solidFill>
                <a:latin typeface="Calibri"/>
              </a:rPr>
            </a:b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Genesis 3:17-24</a:t>
            </a:r>
          </a:p>
        </p:txBody>
      </p:sp>
    </p:spTree>
    <p:extLst>
      <p:ext uri="{BB962C8B-B14F-4D97-AF65-F5344CB8AC3E}">
        <p14:creationId xmlns:p14="http://schemas.microsoft.com/office/powerpoint/2010/main" val="282981373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Heaven</a:t>
            </a:r>
            <a:endParaRPr lang="en-US" sz="3600" dirty="0"/>
          </a:p>
        </p:txBody>
      </p:sp>
      <p:sp>
        <p:nvSpPr>
          <p:cNvPr id="6" name="Content Placeholder 2"/>
          <p:cNvSpPr txBox="1">
            <a:spLocks/>
          </p:cNvSpPr>
          <p:nvPr/>
        </p:nvSpPr>
        <p:spPr>
          <a:xfrm>
            <a:off x="1981200" y="1295400"/>
            <a:ext cx="8382000" cy="54102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Once the curse is </a:t>
            </a:r>
            <a:r>
              <a:rPr lang="en-US" sz="3200" u="sng" dirty="0">
                <a:solidFill>
                  <a:prstClr val="black"/>
                </a:solidFill>
                <a:latin typeface="Calibri"/>
              </a:rPr>
              <a:t>removed</a:t>
            </a:r>
            <a:br>
              <a:rPr lang="en-US" sz="3200" dirty="0">
                <a:solidFill>
                  <a:prstClr val="black"/>
                </a:solidFill>
                <a:latin typeface="Calibri"/>
              </a:rPr>
            </a:br>
            <a:r>
              <a:rPr lang="en-US" sz="3200" dirty="0">
                <a:solidFill>
                  <a:prstClr val="black"/>
                </a:solidFill>
                <a:latin typeface="Calibri"/>
              </a:rPr>
              <a:t>		they will be compatible again</a:t>
            </a:r>
            <a:br>
              <a:rPr lang="en-US" sz="3200" dirty="0">
                <a:solidFill>
                  <a:prstClr val="black"/>
                </a:solidFill>
                <a:latin typeface="Calibri"/>
              </a:rPr>
            </a:b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Ephesians 1:9-10</a:t>
            </a:r>
            <a:endParaRPr lang="en-US" sz="3200" i="1" dirty="0">
              <a:solidFill>
                <a:prstClr val="black"/>
              </a:solidFill>
              <a:latin typeface="Calibri"/>
            </a:endParaRPr>
          </a:p>
          <a:p>
            <a:pPr marL="342900" indent="-342900">
              <a:spcBef>
                <a:spcPct val="20000"/>
              </a:spcBef>
              <a:defRPr/>
            </a:pPr>
            <a:r>
              <a:rPr lang="en-US" sz="3200" i="1" dirty="0">
                <a:solidFill>
                  <a:srgbClr val="16111D"/>
                </a:solidFill>
                <a:effectLst>
                  <a:outerShdw blurRad="38100" dist="38100" dir="2700000" algn="tl">
                    <a:srgbClr val="000000">
                      <a:alpha val="43137"/>
                    </a:srgbClr>
                  </a:outerShdw>
                </a:effectLst>
                <a:latin typeface="Calibri"/>
              </a:rPr>
              <a:t>“And He made known to us the mystery of His will according to His good pleasure, which He purposed in Christ, to be put into effect when the times will have reached their fulfillment – to bring all things in heaven and on earth together under one head, even Christ.”</a:t>
            </a:r>
          </a:p>
        </p:txBody>
      </p:sp>
    </p:spTree>
    <p:extLst>
      <p:ext uri="{BB962C8B-B14F-4D97-AF65-F5344CB8AC3E}">
        <p14:creationId xmlns:p14="http://schemas.microsoft.com/office/powerpoint/2010/main" val="3199827571"/>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Intermediate</a:t>
            </a: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Heaven</a:t>
            </a:r>
            <a:endParaRPr lang="en-US" sz="3600" dirty="0"/>
          </a:p>
        </p:txBody>
      </p:sp>
      <p:sp>
        <p:nvSpPr>
          <p:cNvPr id="6" name="Content Placeholder 2"/>
          <p:cNvSpPr txBox="1">
            <a:spLocks/>
          </p:cNvSpPr>
          <p:nvPr/>
        </p:nvSpPr>
        <p:spPr>
          <a:xfrm>
            <a:off x="1828800" y="1676400"/>
            <a:ext cx="8534400" cy="2667000"/>
          </a:xfrm>
          <a:prstGeom prst="rect">
            <a:avLst/>
          </a:prstGeom>
        </p:spPr>
        <p:txBody>
          <a:bodyPr vert="horz" lIns="91440" tIns="45720" rIns="91440" bIns="45720" rtlCol="0">
            <a:normAutofit/>
          </a:bodyPr>
          <a:lstStyle/>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“But Stephen, full of the Holy Spirit, looked up to heaven and saw the glory of God, and Jesus standing at the right hand of God.  ‘Look, he said, I see heaven open and the Son of Man standing at the right hand of God.’”</a:t>
            </a:r>
          </a:p>
          <a:p>
            <a:pPr marL="342900" indent="-342900">
              <a:spcBef>
                <a:spcPct val="20000"/>
              </a:spcBef>
              <a:defRPr/>
            </a:pPr>
            <a:endParaRPr lang="en-US" sz="3200" i="1" dirty="0">
              <a:solidFill>
                <a:prstClr val="black"/>
              </a:solidFill>
              <a:effectLst>
                <a:glow rad="63500">
                  <a:srgbClr val="8064A2">
                    <a:satMod val="175000"/>
                    <a:alpha val="40000"/>
                  </a:srgbClr>
                </a:glow>
              </a:effectLst>
              <a:latin typeface="Calibri"/>
            </a:endParaRPr>
          </a:p>
        </p:txBody>
      </p:sp>
      <p:sp>
        <p:nvSpPr>
          <p:cNvPr id="7" name="Rectangle 6"/>
          <p:cNvSpPr/>
          <p:nvPr/>
        </p:nvSpPr>
        <p:spPr>
          <a:xfrm>
            <a:off x="2133600" y="4419601"/>
            <a:ext cx="3276600" cy="584775"/>
          </a:xfrm>
          <a:prstGeom prst="rect">
            <a:avLst/>
          </a:prstGeom>
        </p:spPr>
        <p:txBody>
          <a:bodyPr wrap="square">
            <a:sp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Acts 7:55-56</a:t>
            </a:r>
          </a:p>
        </p:txBody>
      </p:sp>
      <p:sp>
        <p:nvSpPr>
          <p:cNvPr id="8" name="Content Placeholder 2"/>
          <p:cNvSpPr txBox="1">
            <a:spLocks/>
          </p:cNvSpPr>
          <p:nvPr/>
        </p:nvSpPr>
        <p:spPr>
          <a:xfrm>
            <a:off x="2133600" y="5181600"/>
            <a:ext cx="6096000" cy="6858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Stephen saw, not dreamed, this…</a:t>
            </a:r>
            <a:endParaRPr lang="en-US" sz="3200" i="1" dirty="0">
              <a:solidFill>
                <a:prstClr val="black"/>
              </a:solidFill>
              <a:latin typeface="Calibri"/>
            </a:endParaRPr>
          </a:p>
        </p:txBody>
      </p:sp>
    </p:spTree>
    <p:extLst>
      <p:ext uri="{BB962C8B-B14F-4D97-AF65-F5344CB8AC3E}">
        <p14:creationId xmlns:p14="http://schemas.microsoft.com/office/powerpoint/2010/main" val="238297490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Intermediate</a:t>
            </a: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Heaven</a:t>
            </a:r>
            <a:endParaRPr lang="en-US" sz="3600" dirty="0"/>
          </a:p>
        </p:txBody>
      </p:sp>
      <p:sp>
        <p:nvSpPr>
          <p:cNvPr id="6" name="Content Placeholder 2"/>
          <p:cNvSpPr txBox="1">
            <a:spLocks/>
          </p:cNvSpPr>
          <p:nvPr/>
        </p:nvSpPr>
        <p:spPr>
          <a:xfrm>
            <a:off x="1828800" y="1676400"/>
            <a:ext cx="8534400" cy="2667000"/>
          </a:xfrm>
          <a:prstGeom prst="rect">
            <a:avLst/>
          </a:prstGeom>
        </p:spPr>
        <p:txBody>
          <a:bodyPr vert="horz" lIns="91440" tIns="45720" rIns="91440" bIns="45720" rtlCol="0">
            <a:normAutofit/>
          </a:bodyPr>
          <a:lstStyle/>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“And Elisha prayed, ‘Oh Lord, open his eyes so he may see.’  Then the Lord opened his servant’s eyes, and he looked and saw the hills full of horses and chariots of fire all around Elisha.”</a:t>
            </a:r>
          </a:p>
          <a:p>
            <a:pPr marL="342900" indent="-342900">
              <a:spcBef>
                <a:spcPct val="20000"/>
              </a:spcBef>
              <a:defRPr/>
            </a:pPr>
            <a:endParaRPr lang="en-US" sz="3200" i="1" dirty="0">
              <a:solidFill>
                <a:prstClr val="black"/>
              </a:solidFill>
              <a:effectLst>
                <a:glow rad="63500">
                  <a:srgbClr val="8064A2">
                    <a:satMod val="175000"/>
                    <a:alpha val="40000"/>
                  </a:srgbClr>
                </a:glow>
              </a:effectLst>
              <a:latin typeface="Calibri"/>
            </a:endParaRPr>
          </a:p>
        </p:txBody>
      </p:sp>
      <p:sp>
        <p:nvSpPr>
          <p:cNvPr id="7" name="Rectangle 6"/>
          <p:cNvSpPr/>
          <p:nvPr/>
        </p:nvSpPr>
        <p:spPr>
          <a:xfrm>
            <a:off x="2133600" y="3886201"/>
            <a:ext cx="3276600" cy="584775"/>
          </a:xfrm>
          <a:prstGeom prst="rect">
            <a:avLst/>
          </a:prstGeom>
        </p:spPr>
        <p:txBody>
          <a:bodyPr wrap="square">
            <a:sp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2</a:t>
            </a:r>
            <a:r>
              <a:rPr lang="en-US" sz="3200" b="1" i="1" baseline="3000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nd</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 Kings 6:17</a:t>
            </a:r>
          </a:p>
        </p:txBody>
      </p:sp>
      <p:sp>
        <p:nvSpPr>
          <p:cNvPr id="8" name="Content Placeholder 2"/>
          <p:cNvSpPr txBox="1">
            <a:spLocks/>
          </p:cNvSpPr>
          <p:nvPr/>
        </p:nvSpPr>
        <p:spPr>
          <a:xfrm>
            <a:off x="2133600" y="4648200"/>
            <a:ext cx="7620000" cy="13716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Remember, Acts 7 and 2</a:t>
            </a:r>
            <a:r>
              <a:rPr lang="en-US" sz="3200" baseline="30000" dirty="0">
                <a:solidFill>
                  <a:prstClr val="black"/>
                </a:solidFill>
                <a:latin typeface="Calibri"/>
              </a:rPr>
              <a:t>nd</a:t>
            </a:r>
            <a:r>
              <a:rPr lang="en-US" sz="3200" dirty="0">
                <a:solidFill>
                  <a:prstClr val="black"/>
                </a:solidFill>
                <a:latin typeface="Calibri"/>
              </a:rPr>
              <a:t> Kings are narrative, not poetic literature.</a:t>
            </a:r>
            <a:endParaRPr lang="en-US" sz="3200" i="1" dirty="0">
              <a:solidFill>
                <a:prstClr val="black"/>
              </a:solidFill>
              <a:latin typeface="Calibri"/>
            </a:endParaRPr>
          </a:p>
        </p:txBody>
      </p:sp>
    </p:spTree>
    <p:extLst>
      <p:ext uri="{BB962C8B-B14F-4D97-AF65-F5344CB8AC3E}">
        <p14:creationId xmlns:p14="http://schemas.microsoft.com/office/powerpoint/2010/main" val="203358259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cxnSp>
        <p:nvCxnSpPr>
          <p:cNvPr id="5" name="Straight Connector 4"/>
          <p:cNvCxnSpPr/>
          <p:nvPr/>
        </p:nvCxnSpPr>
        <p:spPr>
          <a:xfrm>
            <a:off x="1676400" y="3657600"/>
            <a:ext cx="8991600" cy="0"/>
          </a:xfrm>
          <a:prstGeom prst="line">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rot="16200000">
            <a:off x="679968" y="1788468"/>
            <a:ext cx="2209801" cy="461665"/>
          </a:xfrm>
          <a:prstGeom prst="rect">
            <a:avLst/>
          </a:prstGeom>
          <a:noFill/>
        </p:spPr>
        <p:txBody>
          <a:bodyPr wrap="square" rtlCol="0">
            <a:spAutoFit/>
          </a:bodyPr>
          <a:lstStyle/>
          <a:p>
            <a:pPr>
              <a:defRPr/>
            </a:pPr>
            <a:r>
              <a:rPr lang="en-US" sz="2400" kern="0" dirty="0">
                <a:solidFill>
                  <a:prstClr val="black"/>
                </a:solidFill>
                <a:latin typeface="Calibri"/>
              </a:rPr>
              <a:t>Adam  created</a:t>
            </a:r>
          </a:p>
        </p:txBody>
      </p:sp>
      <p:cxnSp>
        <p:nvCxnSpPr>
          <p:cNvPr id="6" name="Straight Connector 5"/>
          <p:cNvCxnSpPr/>
          <p:nvPr/>
        </p:nvCxnSpPr>
        <p:spPr>
          <a:xfrm rot="5400000" flipH="1" flipV="1">
            <a:off x="1562101" y="3390899"/>
            <a:ext cx="533401"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flipH="1" flipV="1">
            <a:off x="1802366" y="3238500"/>
            <a:ext cx="838202" cy="2"/>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6200000">
            <a:off x="882133" y="1293169"/>
            <a:ext cx="2590800" cy="461665"/>
          </a:xfrm>
          <a:prstGeom prst="rect">
            <a:avLst/>
          </a:prstGeom>
          <a:noFill/>
        </p:spPr>
        <p:txBody>
          <a:bodyPr wrap="square" rtlCol="0">
            <a:spAutoFit/>
          </a:bodyPr>
          <a:lstStyle/>
          <a:p>
            <a:pPr>
              <a:defRPr/>
            </a:pPr>
            <a:r>
              <a:rPr lang="en-US" sz="2400" kern="0" dirty="0">
                <a:solidFill>
                  <a:prstClr val="black"/>
                </a:solidFill>
                <a:latin typeface="Calibri"/>
              </a:rPr>
              <a:t>the  Fall</a:t>
            </a:r>
            <a:r>
              <a:rPr lang="en-US" kern="0" dirty="0">
                <a:solidFill>
                  <a:prstClr val="black"/>
                </a:solidFill>
                <a:latin typeface="Calibri"/>
              </a:rPr>
              <a:t>  (Genesis 3)</a:t>
            </a:r>
          </a:p>
        </p:txBody>
      </p:sp>
      <p:sp>
        <p:nvSpPr>
          <p:cNvPr id="8" name="TextBox 7"/>
          <p:cNvSpPr txBox="1"/>
          <p:nvPr/>
        </p:nvSpPr>
        <p:spPr>
          <a:xfrm>
            <a:off x="2743200" y="2590801"/>
            <a:ext cx="1828800" cy="830997"/>
          </a:xfrm>
          <a:prstGeom prst="rect">
            <a:avLst/>
          </a:prstGeom>
          <a:noFill/>
        </p:spPr>
        <p:txBody>
          <a:bodyPr wrap="square" rtlCol="0">
            <a:spAutoFit/>
          </a:bodyPr>
          <a:lstStyle/>
          <a:p>
            <a:pPr>
              <a:defRPr/>
            </a:pPr>
            <a:r>
              <a:rPr lang="en-US" sz="2400" kern="0" dirty="0">
                <a:solidFill>
                  <a:prstClr val="black"/>
                </a:solidFill>
                <a:latin typeface="Calibri"/>
              </a:rPr>
              <a:t>       </a:t>
            </a:r>
            <a:r>
              <a:rPr lang="en-US" sz="2400" b="1" kern="0"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rPr>
              <a:t>Old Testament</a:t>
            </a:r>
          </a:p>
        </p:txBody>
      </p:sp>
      <p:cxnSp>
        <p:nvCxnSpPr>
          <p:cNvPr id="10" name="Straight Connector 9"/>
          <p:cNvCxnSpPr/>
          <p:nvPr/>
        </p:nvCxnSpPr>
        <p:spPr>
          <a:xfrm rot="5400000" flipH="1" flipV="1">
            <a:off x="3497997" y="3048001"/>
            <a:ext cx="30480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6200000">
            <a:off x="3653999" y="994203"/>
            <a:ext cx="2667001" cy="830997"/>
          </a:xfrm>
          <a:prstGeom prst="rect">
            <a:avLst/>
          </a:prstGeom>
          <a:noFill/>
        </p:spPr>
        <p:txBody>
          <a:bodyPr wrap="square" rtlCol="0">
            <a:spAutoFit/>
          </a:bodyPr>
          <a:lstStyle/>
          <a:p>
            <a:pPr>
              <a:defRPr/>
            </a:pPr>
            <a:r>
              <a:rPr lang="en-US" sz="2400" kern="0" dirty="0">
                <a:solidFill>
                  <a:prstClr val="black"/>
                </a:solidFill>
                <a:latin typeface="Calibri"/>
              </a:rPr>
              <a:t>Jesus’ death  and</a:t>
            </a:r>
            <a:br>
              <a:rPr lang="en-US" sz="2400" kern="0" dirty="0">
                <a:solidFill>
                  <a:prstClr val="black"/>
                </a:solidFill>
                <a:latin typeface="Calibri"/>
              </a:rPr>
            </a:br>
            <a:r>
              <a:rPr lang="en-US" sz="2400" kern="0" dirty="0">
                <a:solidFill>
                  <a:prstClr val="black"/>
                </a:solidFill>
                <a:latin typeface="Calibri"/>
              </a:rPr>
              <a:t>   resurrection</a:t>
            </a:r>
          </a:p>
        </p:txBody>
      </p:sp>
      <p:cxnSp>
        <p:nvCxnSpPr>
          <p:cNvPr id="14" name="Straight Connector 13"/>
          <p:cNvCxnSpPr/>
          <p:nvPr/>
        </p:nvCxnSpPr>
        <p:spPr>
          <a:xfrm rot="5400000" flipH="1" flipV="1">
            <a:off x="3650397" y="1905001"/>
            <a:ext cx="4267200" cy="1066800"/>
          </a:xfrm>
          <a:prstGeom prst="line">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17048827">
            <a:off x="4569719" y="1451404"/>
            <a:ext cx="2667001" cy="830997"/>
          </a:xfrm>
          <a:prstGeom prst="rect">
            <a:avLst/>
          </a:prstGeom>
          <a:noFill/>
        </p:spPr>
        <p:txBody>
          <a:bodyPr wrap="square" rtlCol="0">
            <a:spAutoFit/>
          </a:bodyPr>
          <a:lstStyle/>
          <a:p>
            <a:pPr>
              <a:defRPr/>
            </a:pPr>
            <a:r>
              <a:rPr lang="en-US" sz="2400" kern="0" dirty="0">
                <a:solidFill>
                  <a:prstClr val="black"/>
                </a:solidFill>
                <a:latin typeface="Calibri"/>
              </a:rPr>
              <a:t>Paradise  taken</a:t>
            </a:r>
            <a:br>
              <a:rPr lang="en-US" sz="2400" kern="0" dirty="0">
                <a:solidFill>
                  <a:prstClr val="black"/>
                </a:solidFill>
                <a:latin typeface="Calibri"/>
              </a:rPr>
            </a:br>
            <a:r>
              <a:rPr lang="en-US" sz="2400" kern="0" dirty="0">
                <a:solidFill>
                  <a:prstClr val="black"/>
                </a:solidFill>
                <a:latin typeface="Calibri"/>
              </a:rPr>
              <a:t>    to  heaven</a:t>
            </a:r>
          </a:p>
        </p:txBody>
      </p:sp>
      <p:sp>
        <p:nvSpPr>
          <p:cNvPr id="26" name="Oval 25"/>
          <p:cNvSpPr/>
          <p:nvPr/>
        </p:nvSpPr>
        <p:spPr>
          <a:xfrm>
            <a:off x="2209800" y="4114800"/>
            <a:ext cx="6324600" cy="1828800"/>
          </a:xfrm>
          <a:prstGeom prst="ellipse">
            <a:avLst/>
          </a:prstGeom>
          <a:noFill/>
          <a:ln>
            <a:solidFill>
              <a:srgbClr val="80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kern="0" dirty="0">
                <a:solidFill>
                  <a:prstClr val="white"/>
                </a:solidFill>
                <a:latin typeface="Calibri"/>
              </a:rPr>
              <a:t>e</a:t>
            </a:r>
          </a:p>
        </p:txBody>
      </p:sp>
      <p:cxnSp>
        <p:nvCxnSpPr>
          <p:cNvPr id="30" name="Straight Connector 29"/>
          <p:cNvCxnSpPr>
            <a:stCxn id="26" idx="2"/>
            <a:endCxn id="26" idx="6"/>
          </p:cNvCxnSpPr>
          <p:nvPr/>
        </p:nvCxnSpPr>
        <p:spPr>
          <a:xfrm rot="10800000" flipH="1">
            <a:off x="2209800" y="5029200"/>
            <a:ext cx="6324600" cy="0"/>
          </a:xfrm>
          <a:prstGeom prst="line">
            <a:avLst/>
          </a:prstGeom>
          <a:ln w="25400">
            <a:solidFill>
              <a:srgbClr val="8000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895600" y="4495801"/>
            <a:ext cx="3048000" cy="461665"/>
          </a:xfrm>
          <a:prstGeom prst="rect">
            <a:avLst/>
          </a:prstGeom>
          <a:noFill/>
        </p:spPr>
        <p:txBody>
          <a:bodyPr wrap="square" rtlCol="0">
            <a:spAutoFit/>
          </a:bodyPr>
          <a:lstStyle/>
          <a:p>
            <a:pPr>
              <a:defRPr/>
            </a:pPr>
            <a:r>
              <a:rPr lang="en-US" sz="2400" kern="0" dirty="0">
                <a:solidFill>
                  <a:srgbClr val="800000"/>
                </a:solidFill>
                <a:latin typeface="Calibri"/>
              </a:rPr>
              <a:t>Paradise </a:t>
            </a:r>
            <a:r>
              <a:rPr lang="en-US" sz="2400" kern="0" dirty="0">
                <a:solidFill>
                  <a:prstClr val="black"/>
                </a:solidFill>
                <a:latin typeface="Calibri"/>
              </a:rPr>
              <a:t> / </a:t>
            </a:r>
            <a:r>
              <a:rPr lang="en-US" sz="2000" kern="0" dirty="0">
                <a:solidFill>
                  <a:prstClr val="black"/>
                </a:solidFill>
                <a:latin typeface="Calibri"/>
              </a:rPr>
              <a:t>Abe’s bosom </a:t>
            </a:r>
          </a:p>
        </p:txBody>
      </p:sp>
      <p:sp>
        <p:nvSpPr>
          <p:cNvPr id="33" name="TextBox 32"/>
          <p:cNvSpPr txBox="1"/>
          <p:nvPr/>
        </p:nvSpPr>
        <p:spPr>
          <a:xfrm>
            <a:off x="3124200" y="5029201"/>
            <a:ext cx="4572000" cy="461665"/>
          </a:xfrm>
          <a:prstGeom prst="rect">
            <a:avLst/>
          </a:prstGeom>
          <a:noFill/>
        </p:spPr>
        <p:txBody>
          <a:bodyPr wrap="square" rtlCol="0">
            <a:spAutoFit/>
          </a:bodyPr>
          <a:lstStyle/>
          <a:p>
            <a:pPr>
              <a:defRPr/>
            </a:pPr>
            <a:r>
              <a:rPr lang="en-US" sz="2400" kern="0" dirty="0" err="1">
                <a:solidFill>
                  <a:srgbClr val="800000"/>
                </a:solidFill>
                <a:latin typeface="Calibri"/>
              </a:rPr>
              <a:t>Tartarus</a:t>
            </a:r>
            <a:r>
              <a:rPr lang="en-US" sz="2400" kern="0" dirty="0">
                <a:solidFill>
                  <a:prstClr val="black"/>
                </a:solidFill>
                <a:latin typeface="Calibri"/>
              </a:rPr>
              <a:t> / </a:t>
            </a:r>
            <a:r>
              <a:rPr lang="en-US" sz="2000" kern="0" dirty="0">
                <a:solidFill>
                  <a:prstClr val="black"/>
                </a:solidFill>
                <a:latin typeface="Calibri"/>
              </a:rPr>
              <a:t>lower part of Hades</a:t>
            </a:r>
          </a:p>
        </p:txBody>
      </p:sp>
      <p:cxnSp>
        <p:nvCxnSpPr>
          <p:cNvPr id="37" name="Straight Connector 36"/>
          <p:cNvCxnSpPr/>
          <p:nvPr/>
        </p:nvCxnSpPr>
        <p:spPr>
          <a:xfrm rot="5400000">
            <a:off x="6019800" y="1981200"/>
            <a:ext cx="33528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6200000">
            <a:off x="5833022" y="1329780"/>
            <a:ext cx="3581399" cy="769441"/>
          </a:xfrm>
          <a:prstGeom prst="rect">
            <a:avLst/>
          </a:prstGeom>
          <a:noFill/>
        </p:spPr>
        <p:txBody>
          <a:bodyPr wrap="square" rtlCol="0">
            <a:spAutoFit/>
          </a:bodyPr>
          <a:lstStyle/>
          <a:p>
            <a:pPr>
              <a:defRPr/>
            </a:pPr>
            <a:r>
              <a:rPr lang="en-US" sz="2400" kern="0" dirty="0">
                <a:solidFill>
                  <a:prstClr val="black"/>
                </a:solidFill>
                <a:latin typeface="Calibri"/>
              </a:rPr>
              <a:t>1</a:t>
            </a:r>
            <a:r>
              <a:rPr lang="en-US" sz="2400" kern="0" baseline="30000" dirty="0">
                <a:solidFill>
                  <a:prstClr val="black"/>
                </a:solidFill>
                <a:latin typeface="Calibri"/>
              </a:rPr>
              <a:t>st</a:t>
            </a:r>
            <a:r>
              <a:rPr lang="en-US" sz="2400" kern="0" dirty="0">
                <a:solidFill>
                  <a:prstClr val="black"/>
                </a:solidFill>
                <a:latin typeface="Calibri"/>
              </a:rPr>
              <a:t> Resurrection  </a:t>
            </a:r>
            <a:r>
              <a:rPr lang="en-US" sz="2000" kern="0" dirty="0">
                <a:solidFill>
                  <a:prstClr val="black"/>
                </a:solidFill>
                <a:latin typeface="Calibri"/>
              </a:rPr>
              <a:t>(Rev 20:5)</a:t>
            </a:r>
            <a:r>
              <a:rPr lang="en-US" sz="2400" kern="0" dirty="0">
                <a:solidFill>
                  <a:prstClr val="black"/>
                </a:solidFill>
                <a:latin typeface="Calibri"/>
              </a:rPr>
              <a:t> </a:t>
            </a:r>
            <a:br>
              <a:rPr lang="en-US" sz="2400" kern="0" dirty="0">
                <a:solidFill>
                  <a:prstClr val="black"/>
                </a:solidFill>
                <a:latin typeface="Calibri"/>
              </a:rPr>
            </a:br>
            <a:r>
              <a:rPr lang="en-US" sz="2000" kern="0" dirty="0">
                <a:solidFill>
                  <a:prstClr val="black"/>
                </a:solidFill>
                <a:latin typeface="Calibri"/>
              </a:rPr>
              <a:t>believers  get  bodies</a:t>
            </a:r>
          </a:p>
        </p:txBody>
      </p:sp>
      <p:sp>
        <p:nvSpPr>
          <p:cNvPr id="42" name="TextBox 41"/>
          <p:cNvSpPr txBox="1"/>
          <p:nvPr/>
        </p:nvSpPr>
        <p:spPr>
          <a:xfrm>
            <a:off x="5638800" y="2590801"/>
            <a:ext cx="1828800" cy="830997"/>
          </a:xfrm>
          <a:prstGeom prst="rect">
            <a:avLst/>
          </a:prstGeom>
          <a:noFill/>
        </p:spPr>
        <p:txBody>
          <a:bodyPr wrap="square" rtlCol="0">
            <a:spAutoFit/>
          </a:bodyPr>
          <a:lstStyle/>
          <a:p>
            <a:pPr>
              <a:defRPr/>
            </a:pPr>
            <a:r>
              <a:rPr lang="en-US" sz="2400" kern="0" dirty="0">
                <a:solidFill>
                  <a:prstClr val="black"/>
                </a:solidFill>
                <a:latin typeface="Calibri"/>
              </a:rPr>
              <a:t>      </a:t>
            </a:r>
            <a:r>
              <a:rPr lang="en-US" sz="2400" b="1" kern="0"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rPr>
              <a:t>New Testament</a:t>
            </a:r>
          </a:p>
        </p:txBody>
      </p:sp>
      <p:cxnSp>
        <p:nvCxnSpPr>
          <p:cNvPr id="43" name="Straight Connector 42"/>
          <p:cNvCxnSpPr/>
          <p:nvPr/>
        </p:nvCxnSpPr>
        <p:spPr>
          <a:xfrm rot="5400000">
            <a:off x="6338740" y="2587081"/>
            <a:ext cx="4572000" cy="7441"/>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16200000">
            <a:off x="6787011" y="1213991"/>
            <a:ext cx="3809999" cy="1077218"/>
          </a:xfrm>
          <a:prstGeom prst="rect">
            <a:avLst/>
          </a:prstGeom>
          <a:noFill/>
        </p:spPr>
        <p:txBody>
          <a:bodyPr wrap="square" rtlCol="0">
            <a:spAutoFit/>
          </a:bodyPr>
          <a:lstStyle/>
          <a:p>
            <a:pPr>
              <a:defRPr/>
            </a:pPr>
            <a:r>
              <a:rPr lang="en-US" sz="2400" kern="0" dirty="0">
                <a:solidFill>
                  <a:prstClr val="black"/>
                </a:solidFill>
                <a:latin typeface="Calibri"/>
              </a:rPr>
              <a:t>2</a:t>
            </a:r>
            <a:r>
              <a:rPr lang="en-US" sz="2400" kern="0" baseline="30000" dirty="0">
                <a:solidFill>
                  <a:prstClr val="black"/>
                </a:solidFill>
                <a:latin typeface="Calibri"/>
              </a:rPr>
              <a:t>nd</a:t>
            </a:r>
            <a:r>
              <a:rPr lang="en-US" sz="2400" kern="0" dirty="0">
                <a:solidFill>
                  <a:prstClr val="black"/>
                </a:solidFill>
                <a:latin typeface="Calibri"/>
              </a:rPr>
              <a:t> resurrection</a:t>
            </a:r>
            <a:r>
              <a:rPr lang="en-US" sz="2000" kern="0" dirty="0">
                <a:solidFill>
                  <a:prstClr val="black"/>
                </a:solidFill>
                <a:latin typeface="Calibri"/>
              </a:rPr>
              <a:t>  (Rev 20:11-15)</a:t>
            </a:r>
            <a:br>
              <a:rPr lang="en-US" sz="2400" kern="0" dirty="0">
                <a:solidFill>
                  <a:prstClr val="black"/>
                </a:solidFill>
                <a:latin typeface="Calibri"/>
              </a:rPr>
            </a:br>
            <a:r>
              <a:rPr lang="en-US" sz="2000" kern="0" dirty="0">
                <a:solidFill>
                  <a:prstClr val="black"/>
                </a:solidFill>
                <a:latin typeface="Calibri"/>
              </a:rPr>
              <a:t>unbelievers  get  bodies</a:t>
            </a:r>
            <a:br>
              <a:rPr lang="en-US" sz="2000" kern="0" dirty="0">
                <a:solidFill>
                  <a:prstClr val="black"/>
                </a:solidFill>
                <a:latin typeface="Calibri"/>
              </a:rPr>
            </a:br>
            <a:r>
              <a:rPr lang="en-US" sz="2000" kern="0" dirty="0">
                <a:solidFill>
                  <a:prstClr val="black"/>
                </a:solidFill>
                <a:latin typeface="Calibri"/>
              </a:rPr>
              <a:t>“Great  White  Throne” judgment</a:t>
            </a:r>
          </a:p>
        </p:txBody>
      </p:sp>
      <p:sp>
        <p:nvSpPr>
          <p:cNvPr id="46" name="Oval 45"/>
          <p:cNvSpPr/>
          <p:nvPr/>
        </p:nvSpPr>
        <p:spPr>
          <a:xfrm flipV="1">
            <a:off x="8534400" y="4267200"/>
            <a:ext cx="3429000" cy="1524000"/>
          </a:xfrm>
          <a:prstGeom prst="ellipse">
            <a:avLst/>
          </a:prstGeom>
          <a:noFill/>
          <a:ln>
            <a:solidFill>
              <a:srgbClr val="80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prstClr val="white"/>
              </a:solidFill>
              <a:latin typeface="Calibri"/>
            </a:endParaRPr>
          </a:p>
        </p:txBody>
      </p:sp>
      <p:sp>
        <p:nvSpPr>
          <p:cNvPr id="47" name="TextBox 46"/>
          <p:cNvSpPr txBox="1"/>
          <p:nvPr/>
        </p:nvSpPr>
        <p:spPr>
          <a:xfrm>
            <a:off x="8915400" y="4546938"/>
            <a:ext cx="1752600" cy="984885"/>
          </a:xfrm>
          <a:prstGeom prst="rect">
            <a:avLst/>
          </a:prstGeom>
          <a:noFill/>
        </p:spPr>
        <p:txBody>
          <a:bodyPr wrap="square" rtlCol="0">
            <a:spAutoFit/>
          </a:bodyPr>
          <a:lstStyle/>
          <a:p>
            <a:pPr>
              <a:defRPr/>
            </a:pPr>
            <a:r>
              <a:rPr lang="en-US" sz="2400" kern="0" dirty="0">
                <a:solidFill>
                  <a:srgbClr val="800000"/>
                </a:solidFill>
                <a:latin typeface="Calibri"/>
              </a:rPr>
              <a:t>“</a:t>
            </a:r>
            <a:r>
              <a:rPr lang="en-US" sz="2400" kern="0" dirty="0" err="1">
                <a:solidFill>
                  <a:srgbClr val="800000"/>
                </a:solidFill>
                <a:latin typeface="Calibri"/>
              </a:rPr>
              <a:t>Gehenna</a:t>
            </a:r>
            <a:r>
              <a:rPr lang="en-US" sz="2400" kern="0" dirty="0">
                <a:solidFill>
                  <a:srgbClr val="800000"/>
                </a:solidFill>
                <a:latin typeface="Calibri"/>
              </a:rPr>
              <a:t>”</a:t>
            </a:r>
            <a:br>
              <a:rPr lang="en-US" kern="0" dirty="0">
                <a:solidFill>
                  <a:prstClr val="black"/>
                </a:solidFill>
                <a:latin typeface="Calibri"/>
              </a:rPr>
            </a:br>
            <a:r>
              <a:rPr lang="en-US" kern="0" dirty="0">
                <a:solidFill>
                  <a:prstClr val="black"/>
                </a:solidFill>
                <a:latin typeface="Calibri"/>
              </a:rPr>
              <a:t>(eternity future)</a:t>
            </a:r>
            <a:br>
              <a:rPr lang="en-US" sz="1400" kern="0" dirty="0">
                <a:solidFill>
                  <a:prstClr val="black"/>
                </a:solidFill>
                <a:latin typeface="Calibri"/>
              </a:rPr>
            </a:br>
            <a:r>
              <a:rPr lang="en-US" sz="1400" kern="0" dirty="0">
                <a:solidFill>
                  <a:prstClr val="black"/>
                </a:solidFill>
                <a:latin typeface="Calibri"/>
              </a:rPr>
              <a:t>       </a:t>
            </a:r>
            <a:r>
              <a:rPr lang="en-US" sz="1600" kern="0" dirty="0">
                <a:solidFill>
                  <a:prstClr val="black"/>
                </a:solidFill>
                <a:latin typeface="Calibri"/>
              </a:rPr>
              <a:t>Lake of Fire</a:t>
            </a:r>
          </a:p>
        </p:txBody>
      </p:sp>
      <p:sp>
        <p:nvSpPr>
          <p:cNvPr id="53" name="TextBox 52"/>
          <p:cNvSpPr txBox="1"/>
          <p:nvPr/>
        </p:nvSpPr>
        <p:spPr>
          <a:xfrm>
            <a:off x="1676400" y="5638800"/>
            <a:ext cx="1676400" cy="369332"/>
          </a:xfrm>
          <a:prstGeom prst="rect">
            <a:avLst/>
          </a:prstGeom>
          <a:noFill/>
        </p:spPr>
        <p:txBody>
          <a:bodyPr wrap="square" rtlCol="0">
            <a:spAutoFit/>
          </a:bodyPr>
          <a:lstStyle/>
          <a:p>
            <a:pPr>
              <a:defRPr/>
            </a:pPr>
            <a:r>
              <a:rPr lang="en-US" b="1" kern="0" dirty="0" err="1">
                <a:solidFill>
                  <a:srgbClr val="800000"/>
                </a:solidFill>
                <a:latin typeface="Calibri"/>
              </a:rPr>
              <a:t>Sheol</a:t>
            </a:r>
            <a:r>
              <a:rPr lang="en-US" b="1" kern="0" dirty="0">
                <a:solidFill>
                  <a:srgbClr val="800000"/>
                </a:solidFill>
                <a:latin typeface="Calibri"/>
              </a:rPr>
              <a:t> </a:t>
            </a:r>
            <a:r>
              <a:rPr lang="en-US" sz="1600" b="1" kern="0" dirty="0">
                <a:solidFill>
                  <a:srgbClr val="800000"/>
                </a:solidFill>
                <a:latin typeface="Calibri"/>
              </a:rPr>
              <a:t>or</a:t>
            </a:r>
            <a:r>
              <a:rPr lang="en-US" b="1" kern="0" dirty="0">
                <a:solidFill>
                  <a:srgbClr val="800000"/>
                </a:solidFill>
                <a:latin typeface="Calibri"/>
              </a:rPr>
              <a:t> Hades</a:t>
            </a:r>
          </a:p>
        </p:txBody>
      </p:sp>
      <p:cxnSp>
        <p:nvCxnSpPr>
          <p:cNvPr id="55" name="Straight Arrow Connector 54"/>
          <p:cNvCxnSpPr/>
          <p:nvPr/>
        </p:nvCxnSpPr>
        <p:spPr>
          <a:xfrm rot="5400000" flipH="1" flipV="1">
            <a:off x="2209800" y="5486400"/>
            <a:ext cx="228600" cy="228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Striped Right Arrow 56"/>
          <p:cNvSpPr/>
          <p:nvPr/>
        </p:nvSpPr>
        <p:spPr>
          <a:xfrm>
            <a:off x="2209800" y="6019800"/>
            <a:ext cx="6324600" cy="609600"/>
          </a:xfrm>
          <a:prstGeom prst="stripedRightArrow">
            <a:avLst/>
          </a:prstGeom>
          <a:solidFill>
            <a:schemeClr val="accent4">
              <a:lumMod val="40000"/>
              <a:lumOff val="60000"/>
            </a:schemeClr>
          </a:solidFill>
          <a:ln>
            <a:solidFill>
              <a:schemeClr val="accent4">
                <a:lumMod val="50000"/>
              </a:schemeClr>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prstClr val="white"/>
              </a:solidFill>
              <a:latin typeface="Calibri"/>
            </a:endParaRPr>
          </a:p>
        </p:txBody>
      </p:sp>
      <p:sp>
        <p:nvSpPr>
          <p:cNvPr id="58" name="Striped Right Arrow 57"/>
          <p:cNvSpPr/>
          <p:nvPr/>
        </p:nvSpPr>
        <p:spPr>
          <a:xfrm>
            <a:off x="8915400" y="6019800"/>
            <a:ext cx="1752600" cy="609600"/>
          </a:xfrm>
          <a:prstGeom prst="stripedRightArrow">
            <a:avLst/>
          </a:prstGeom>
          <a:solidFill>
            <a:schemeClr val="accent4">
              <a:lumMod val="40000"/>
              <a:lumOff val="60000"/>
            </a:schemeClr>
          </a:solidFill>
          <a:ln>
            <a:solidFill>
              <a:schemeClr val="accent4">
                <a:lumMod val="50000"/>
              </a:schemeClr>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prstClr val="white"/>
              </a:solidFill>
              <a:latin typeface="Calibri"/>
            </a:endParaRPr>
          </a:p>
        </p:txBody>
      </p:sp>
      <p:sp>
        <p:nvSpPr>
          <p:cNvPr id="59" name="Wave 58"/>
          <p:cNvSpPr/>
          <p:nvPr/>
        </p:nvSpPr>
        <p:spPr>
          <a:xfrm rot="5400000">
            <a:off x="8420100" y="6134100"/>
            <a:ext cx="533400" cy="304800"/>
          </a:xfrm>
          <a:prstGeom prst="wave">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prstClr val="white"/>
              </a:solidFill>
              <a:latin typeface="Calibri"/>
            </a:endParaRPr>
          </a:p>
        </p:txBody>
      </p:sp>
      <p:sp>
        <p:nvSpPr>
          <p:cNvPr id="60" name="TextBox 59"/>
          <p:cNvSpPr txBox="1"/>
          <p:nvPr/>
        </p:nvSpPr>
        <p:spPr>
          <a:xfrm>
            <a:off x="4267200" y="6096001"/>
            <a:ext cx="2667000" cy="461665"/>
          </a:xfrm>
          <a:prstGeom prst="rect">
            <a:avLst/>
          </a:prstGeom>
          <a:noFill/>
        </p:spPr>
        <p:txBody>
          <a:bodyPr wrap="square" rtlCol="0">
            <a:spAutoFit/>
          </a:bodyPr>
          <a:lstStyle/>
          <a:p>
            <a:pPr>
              <a:defRPr/>
            </a:pPr>
            <a:r>
              <a:rPr lang="en-US" sz="2400" kern="0" dirty="0">
                <a:solidFill>
                  <a:prstClr val="black"/>
                </a:solidFill>
                <a:latin typeface="Calibri"/>
              </a:rPr>
              <a:t>Intermediate State</a:t>
            </a:r>
          </a:p>
        </p:txBody>
      </p:sp>
      <p:sp>
        <p:nvSpPr>
          <p:cNvPr id="61" name="TextBox 60"/>
          <p:cNvSpPr txBox="1"/>
          <p:nvPr/>
        </p:nvSpPr>
        <p:spPr>
          <a:xfrm>
            <a:off x="8991600" y="6096001"/>
            <a:ext cx="1524000" cy="461665"/>
          </a:xfrm>
          <a:prstGeom prst="rect">
            <a:avLst/>
          </a:prstGeom>
          <a:noFill/>
        </p:spPr>
        <p:txBody>
          <a:bodyPr wrap="square" rtlCol="0">
            <a:spAutoFit/>
          </a:bodyPr>
          <a:lstStyle/>
          <a:p>
            <a:pPr>
              <a:defRPr/>
            </a:pPr>
            <a:r>
              <a:rPr lang="en-US" sz="2400" kern="0" dirty="0">
                <a:solidFill>
                  <a:prstClr val="black"/>
                </a:solidFill>
                <a:latin typeface="Calibri"/>
              </a:rPr>
              <a:t>Final State</a:t>
            </a:r>
          </a:p>
        </p:txBody>
      </p:sp>
      <p:sp>
        <p:nvSpPr>
          <p:cNvPr id="63" name="Striped Right Arrow 62"/>
          <p:cNvSpPr/>
          <p:nvPr/>
        </p:nvSpPr>
        <p:spPr>
          <a:xfrm>
            <a:off x="9296400" y="1295400"/>
            <a:ext cx="1371600" cy="1600200"/>
          </a:xfrm>
          <a:prstGeom prst="stripedRightArrow">
            <a:avLst>
              <a:gd name="adj1" fmla="val 50000"/>
              <a:gd name="adj2" fmla="val 51136"/>
            </a:avLst>
          </a:prstGeom>
          <a:solidFill>
            <a:schemeClr val="accent1">
              <a:lumMod val="40000"/>
              <a:lumOff val="60000"/>
            </a:schemeClr>
          </a:solidFill>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prstClr val="white"/>
              </a:solidFill>
              <a:effectLst>
                <a:glow rad="139700">
                  <a:srgbClr val="4F81BD">
                    <a:satMod val="175000"/>
                    <a:alpha val="40000"/>
                  </a:srgbClr>
                </a:glow>
              </a:effectLst>
              <a:latin typeface="Calibri"/>
            </a:endParaRPr>
          </a:p>
        </p:txBody>
      </p:sp>
      <p:sp>
        <p:nvSpPr>
          <p:cNvPr id="64" name="TextBox 63"/>
          <p:cNvSpPr txBox="1"/>
          <p:nvPr/>
        </p:nvSpPr>
        <p:spPr>
          <a:xfrm>
            <a:off x="9448800" y="1683604"/>
            <a:ext cx="1219200" cy="830997"/>
          </a:xfrm>
          <a:prstGeom prst="rect">
            <a:avLst/>
          </a:prstGeom>
          <a:noFill/>
        </p:spPr>
        <p:txBody>
          <a:bodyPr wrap="square" rtlCol="0">
            <a:spAutoFit/>
          </a:bodyPr>
          <a:lstStyle/>
          <a:p>
            <a:pPr>
              <a:defRPr/>
            </a:pPr>
            <a:r>
              <a:rPr lang="en-US" sz="2400" kern="0" dirty="0">
                <a:solidFill>
                  <a:prstClr val="black"/>
                </a:solidFill>
                <a:latin typeface="Calibri"/>
              </a:rPr>
              <a:t>Eternity Future</a:t>
            </a:r>
          </a:p>
        </p:txBody>
      </p:sp>
    </p:spTree>
    <p:extLst>
      <p:ext uri="{BB962C8B-B14F-4D97-AF65-F5344CB8AC3E}">
        <p14:creationId xmlns:p14="http://schemas.microsoft.com/office/powerpoint/2010/main" val="2121464403"/>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1000"/>
                                        <p:tgtEl>
                                          <p:spTgt spid="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plus(in)">
                                      <p:cBhvr>
                                        <p:cTn id="25" dur="1000"/>
                                        <p:tgtEl>
                                          <p:spTgt spid="8"/>
                                        </p:tgtEl>
                                      </p:cBhvr>
                                    </p:animEffect>
                                  </p:childTnLst>
                                </p:cTn>
                              </p:par>
                              <p:par>
                                <p:cTn id="26" presetID="13" presetClass="entr" presetSubtype="16"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plus(in)">
                                      <p:cBhvr>
                                        <p:cTn id="28" dur="2000"/>
                                        <p:tgtEl>
                                          <p:spTgt spid="32"/>
                                        </p:tgtEl>
                                      </p:cBhvr>
                                    </p:animEffect>
                                  </p:childTnLst>
                                </p:cTn>
                              </p:par>
                              <p:par>
                                <p:cTn id="29" presetID="13" presetClass="entr" presetSubtype="16"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plus(in)">
                                      <p:cBhvr>
                                        <p:cTn id="31" dur="2000"/>
                                        <p:tgtEl>
                                          <p:spTgt spid="33"/>
                                        </p:tgtEl>
                                      </p:cBhvr>
                                    </p:animEffect>
                                  </p:childTnLst>
                                </p:cTn>
                              </p:par>
                              <p:par>
                                <p:cTn id="32" presetID="13" presetClass="entr" presetSubtype="16"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plus(in)">
                                      <p:cBhvr>
                                        <p:cTn id="34" dur="2000"/>
                                        <p:tgtEl>
                                          <p:spTgt spid="30"/>
                                        </p:tgtEl>
                                      </p:cBhvr>
                                    </p:animEffect>
                                  </p:childTnLst>
                                </p:cTn>
                              </p:par>
                              <p:par>
                                <p:cTn id="35" presetID="1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plus(in)">
                                      <p:cBhvr>
                                        <p:cTn id="37" dur="20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2000"/>
                                        <p:tgtEl>
                                          <p:spTgt spid="5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000"/>
                                        <p:tgtEl>
                                          <p:spTgt spid="5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up)">
                                      <p:cBhvr>
                                        <p:cTn id="48" dur="1000"/>
                                        <p:tgtEl>
                                          <p:spTgt spid="1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1000"/>
                            </p:stCondLst>
                            <p:childTnLst>
                              <p:par>
                                <p:cTn id="53" presetID="22" presetClass="entr" presetSubtype="4"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10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3" presetClass="entr" presetSubtype="16"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plus(in)">
                                      <p:cBhvr>
                                        <p:cTn id="63" dur="20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2000"/>
                                        <p:tgtEl>
                                          <p:spTgt spid="5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2000"/>
                                        <p:tgtEl>
                                          <p:spTgt spid="6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ipe(down)">
                                      <p:cBhvr>
                                        <p:cTn id="74" dur="10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up)">
                                      <p:cBhvr>
                                        <p:cTn id="82" dur="1000"/>
                                        <p:tgtEl>
                                          <p:spTgt spid="4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2000"/>
                                        <p:tgtEl>
                                          <p:spTgt spid="4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2000"/>
                                        <p:tgtEl>
                                          <p:spTgt spid="4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2000"/>
                                        <p:tgtEl>
                                          <p:spTgt spid="6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2000"/>
                                        <p:tgtEl>
                                          <p:spTgt spid="6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2000"/>
                                        <p:tgtEl>
                                          <p:spTgt spid="5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fade">
                                      <p:cBhvr>
                                        <p:cTn id="105" dur="2000"/>
                                        <p:tgtEl>
                                          <p:spTgt spid="6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8" grpId="0"/>
      <p:bldP spid="12" grpId="0"/>
      <p:bldP spid="18" grpId="0"/>
      <p:bldP spid="26" grpId="0" animBg="1"/>
      <p:bldP spid="32" grpId="0"/>
      <p:bldP spid="33" grpId="0"/>
      <p:bldP spid="38" grpId="0"/>
      <p:bldP spid="42" grpId="0"/>
      <p:bldP spid="44" grpId="0"/>
      <p:bldP spid="46" grpId="0" animBg="1"/>
      <p:bldP spid="47" grpId="0"/>
      <p:bldP spid="53" grpId="0"/>
      <p:bldP spid="57" grpId="0" animBg="1"/>
      <p:bldP spid="58" grpId="0" animBg="1"/>
      <p:bldP spid="59" grpId="0" animBg="1"/>
      <p:bldP spid="60" grpId="0"/>
      <p:bldP spid="61" grpId="0"/>
      <p:bldP spid="63" grpId="0" animBg="1"/>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Intermediate</a:t>
            </a: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Heaven</a:t>
            </a:r>
            <a:endParaRPr lang="en-US" sz="3600" dirty="0"/>
          </a:p>
        </p:txBody>
      </p:sp>
      <p:sp>
        <p:nvSpPr>
          <p:cNvPr id="6" name="Content Placeholder 2"/>
          <p:cNvSpPr txBox="1">
            <a:spLocks/>
          </p:cNvSpPr>
          <p:nvPr/>
        </p:nvSpPr>
        <p:spPr>
          <a:xfrm>
            <a:off x="1828800" y="1981200"/>
            <a:ext cx="8534400" cy="2667000"/>
          </a:xfrm>
          <a:prstGeom prst="rect">
            <a:avLst/>
          </a:prstGeom>
        </p:spPr>
        <p:txBody>
          <a:bodyPr vert="horz" lIns="91440" tIns="45720" rIns="91440" bIns="45720" rtlCol="0">
            <a:normAutofit/>
          </a:bodyPr>
          <a:lstStyle/>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“I am torn between the two: I desire to depart</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and be with Christ, which is better by far; </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but it is more necessary for you</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that I remain in the body.”</a:t>
            </a:r>
          </a:p>
          <a:p>
            <a:pPr marL="342900" indent="-342900">
              <a:spcBef>
                <a:spcPct val="20000"/>
              </a:spcBef>
              <a:defRPr/>
            </a:pPr>
            <a:endParaRPr lang="en-US" sz="3200" i="1" dirty="0">
              <a:solidFill>
                <a:prstClr val="black"/>
              </a:solidFill>
              <a:effectLst>
                <a:glow rad="63500">
                  <a:srgbClr val="8064A2">
                    <a:satMod val="175000"/>
                    <a:alpha val="40000"/>
                  </a:srgbClr>
                </a:glow>
              </a:effectLst>
              <a:latin typeface="Calibri"/>
            </a:endParaRPr>
          </a:p>
        </p:txBody>
      </p:sp>
      <p:sp>
        <p:nvSpPr>
          <p:cNvPr id="7" name="Rectangle 6"/>
          <p:cNvSpPr/>
          <p:nvPr/>
        </p:nvSpPr>
        <p:spPr>
          <a:xfrm>
            <a:off x="2133600" y="4191001"/>
            <a:ext cx="6553200" cy="584775"/>
          </a:xfrm>
          <a:prstGeom prst="rect">
            <a:avLst/>
          </a:prstGeom>
        </p:spPr>
        <p:txBody>
          <a:bodyPr wrap="square">
            <a:sp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Philippians 1:23-24</a:t>
            </a:r>
          </a:p>
        </p:txBody>
      </p:sp>
      <p:sp>
        <p:nvSpPr>
          <p:cNvPr id="9" name="TextBox 8"/>
          <p:cNvSpPr txBox="1"/>
          <p:nvPr/>
        </p:nvSpPr>
        <p:spPr>
          <a:xfrm>
            <a:off x="1981200" y="1143001"/>
            <a:ext cx="8229600" cy="646331"/>
          </a:xfrm>
          <a:prstGeom prst="rect">
            <a:avLst/>
          </a:prstGeom>
          <a:noFill/>
        </p:spPr>
        <p:txBody>
          <a:bodyPr wrap="square" rtlCol="0">
            <a:spAutoFit/>
          </a:bodyPr>
          <a:lstStyle/>
          <a:p>
            <a:r>
              <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What happens -right now- when we die?</a:t>
            </a:r>
          </a:p>
        </p:txBody>
      </p:sp>
    </p:spTree>
    <p:extLst>
      <p:ext uri="{BB962C8B-B14F-4D97-AF65-F5344CB8AC3E}">
        <p14:creationId xmlns:p14="http://schemas.microsoft.com/office/powerpoint/2010/main" val="159344372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Intermediate</a:t>
            </a: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Heaven</a:t>
            </a:r>
            <a:endParaRPr lang="en-US" sz="3600" dirty="0"/>
          </a:p>
        </p:txBody>
      </p:sp>
      <p:sp>
        <p:nvSpPr>
          <p:cNvPr id="6" name="Content Placeholder 2"/>
          <p:cNvSpPr txBox="1">
            <a:spLocks/>
          </p:cNvSpPr>
          <p:nvPr/>
        </p:nvSpPr>
        <p:spPr>
          <a:xfrm>
            <a:off x="1828800" y="1981200"/>
            <a:ext cx="8534400" cy="2667000"/>
          </a:xfrm>
          <a:prstGeom prst="rect">
            <a:avLst/>
          </a:prstGeom>
        </p:spPr>
        <p:txBody>
          <a:bodyPr vert="horz" lIns="91440" tIns="45720" rIns="91440" bIns="45720" rtlCol="0">
            <a:normAutofit/>
          </a:bodyPr>
          <a:lstStyle/>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“We are confident, I say, and would prefer</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to be away from the body</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and at home with the Lord.”</a:t>
            </a:r>
          </a:p>
          <a:p>
            <a:pPr marL="342900" indent="-342900">
              <a:spcBef>
                <a:spcPct val="20000"/>
              </a:spcBef>
              <a:defRPr/>
            </a:pPr>
            <a:endParaRPr lang="en-US" sz="3200" i="1" dirty="0">
              <a:solidFill>
                <a:prstClr val="black"/>
              </a:solidFill>
              <a:effectLst>
                <a:glow rad="63500">
                  <a:srgbClr val="8064A2">
                    <a:satMod val="175000"/>
                    <a:alpha val="40000"/>
                  </a:srgbClr>
                </a:glow>
              </a:effectLst>
              <a:latin typeface="Calibri"/>
            </a:endParaRPr>
          </a:p>
        </p:txBody>
      </p:sp>
      <p:sp>
        <p:nvSpPr>
          <p:cNvPr id="7" name="Rectangle 6"/>
          <p:cNvSpPr/>
          <p:nvPr/>
        </p:nvSpPr>
        <p:spPr>
          <a:xfrm>
            <a:off x="2133600" y="3733801"/>
            <a:ext cx="6553200" cy="584775"/>
          </a:xfrm>
          <a:prstGeom prst="rect">
            <a:avLst/>
          </a:prstGeom>
        </p:spPr>
        <p:txBody>
          <a:bodyPr wrap="square">
            <a:sp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2</a:t>
            </a:r>
            <a:r>
              <a:rPr lang="en-US" sz="3200" b="1" i="1" baseline="3000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nd</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 Corinthians 5:8</a:t>
            </a:r>
          </a:p>
        </p:txBody>
      </p:sp>
      <p:sp>
        <p:nvSpPr>
          <p:cNvPr id="9" name="TextBox 8"/>
          <p:cNvSpPr txBox="1"/>
          <p:nvPr/>
        </p:nvSpPr>
        <p:spPr>
          <a:xfrm>
            <a:off x="1981200" y="1143001"/>
            <a:ext cx="8229600" cy="646331"/>
          </a:xfrm>
          <a:prstGeom prst="rect">
            <a:avLst/>
          </a:prstGeom>
          <a:noFill/>
        </p:spPr>
        <p:txBody>
          <a:bodyPr wrap="square" rtlCol="0">
            <a:spAutoFit/>
          </a:bodyPr>
          <a:lstStyle/>
          <a:p>
            <a:r>
              <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What happens -right now- when we die?</a:t>
            </a:r>
          </a:p>
        </p:txBody>
      </p:sp>
      <p:sp>
        <p:nvSpPr>
          <p:cNvPr id="8" name="Content Placeholder 2"/>
          <p:cNvSpPr txBox="1">
            <a:spLocks/>
          </p:cNvSpPr>
          <p:nvPr/>
        </p:nvSpPr>
        <p:spPr>
          <a:xfrm>
            <a:off x="1981200" y="4572000"/>
            <a:ext cx="7620000" cy="17526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So, our spirits go to be with Christ,</a:t>
            </a:r>
            <a:br>
              <a:rPr lang="en-US" sz="3200" dirty="0">
                <a:solidFill>
                  <a:prstClr val="black"/>
                </a:solidFill>
                <a:latin typeface="Calibri"/>
              </a:rPr>
            </a:br>
            <a:r>
              <a:rPr lang="en-US" sz="3200" dirty="0">
                <a:solidFill>
                  <a:prstClr val="black"/>
                </a:solidFill>
                <a:latin typeface="Calibri"/>
              </a:rPr>
              <a:t>	while our bodies are in the grave,</a:t>
            </a:r>
            <a:br>
              <a:rPr lang="en-US" sz="3200" dirty="0">
                <a:solidFill>
                  <a:prstClr val="black"/>
                </a:solidFill>
                <a:latin typeface="Calibri"/>
              </a:rPr>
            </a:br>
            <a:r>
              <a:rPr lang="en-US" sz="3200" dirty="0">
                <a:solidFill>
                  <a:prstClr val="black"/>
                </a:solidFill>
                <a:latin typeface="Calibri"/>
              </a:rPr>
              <a:t>		awaiting the first resurrection.</a:t>
            </a:r>
            <a:endParaRPr lang="en-US" sz="3200" i="1" dirty="0">
              <a:solidFill>
                <a:prstClr val="black"/>
              </a:solidFill>
              <a:latin typeface="Calibri"/>
            </a:endParaRPr>
          </a:p>
        </p:txBody>
      </p:sp>
    </p:spTree>
    <p:extLst>
      <p:ext uri="{BB962C8B-B14F-4D97-AF65-F5344CB8AC3E}">
        <p14:creationId xmlns:p14="http://schemas.microsoft.com/office/powerpoint/2010/main" val="252588423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Intermediate</a:t>
            </a: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Heaven</a:t>
            </a:r>
            <a:endParaRPr lang="en-US" sz="3600" dirty="0"/>
          </a:p>
        </p:txBody>
      </p:sp>
      <p:sp>
        <p:nvSpPr>
          <p:cNvPr id="6" name="Content Placeholder 2"/>
          <p:cNvSpPr txBox="1">
            <a:spLocks/>
          </p:cNvSpPr>
          <p:nvPr/>
        </p:nvSpPr>
        <p:spPr>
          <a:xfrm>
            <a:off x="1828800" y="1981200"/>
            <a:ext cx="8534400" cy="2667000"/>
          </a:xfrm>
          <a:prstGeom prst="rect">
            <a:avLst/>
          </a:prstGeom>
        </p:spPr>
        <p:txBody>
          <a:bodyPr vert="horz" lIns="91440" tIns="45720" rIns="91440" bIns="45720" rtlCol="0">
            <a:normAutofit/>
          </a:bodyPr>
          <a:lstStyle/>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“Therefore, since we are surrounded by such a great cloud of witnesses, let us throw off everything that hinders and the sin</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that so easily entangles, and let us run</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with perseverance the race marked out for us.”</a:t>
            </a:r>
          </a:p>
          <a:p>
            <a:pPr marL="342900" indent="-342900">
              <a:spcBef>
                <a:spcPct val="20000"/>
              </a:spcBef>
              <a:defRPr/>
            </a:pPr>
            <a:endParaRPr lang="en-US" sz="3200" i="1" dirty="0">
              <a:solidFill>
                <a:prstClr val="black"/>
              </a:solidFill>
              <a:effectLst>
                <a:glow rad="63500">
                  <a:srgbClr val="8064A2">
                    <a:satMod val="175000"/>
                    <a:alpha val="40000"/>
                  </a:srgbClr>
                </a:glow>
              </a:effectLst>
              <a:latin typeface="Calibri"/>
            </a:endParaRPr>
          </a:p>
        </p:txBody>
      </p:sp>
      <p:sp>
        <p:nvSpPr>
          <p:cNvPr id="7" name="Rectangle 6"/>
          <p:cNvSpPr/>
          <p:nvPr/>
        </p:nvSpPr>
        <p:spPr>
          <a:xfrm>
            <a:off x="2133600" y="4673026"/>
            <a:ext cx="6553200" cy="584775"/>
          </a:xfrm>
          <a:prstGeom prst="rect">
            <a:avLst/>
          </a:prstGeom>
        </p:spPr>
        <p:txBody>
          <a:bodyPr wrap="square">
            <a:sp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Hebrews 12:1</a:t>
            </a:r>
          </a:p>
        </p:txBody>
      </p:sp>
      <p:sp>
        <p:nvSpPr>
          <p:cNvPr id="9" name="TextBox 8"/>
          <p:cNvSpPr txBox="1"/>
          <p:nvPr/>
        </p:nvSpPr>
        <p:spPr>
          <a:xfrm>
            <a:off x="1981200" y="1143001"/>
            <a:ext cx="8229600" cy="584775"/>
          </a:xfrm>
          <a:prstGeom prst="rect">
            <a:avLst/>
          </a:prstGeom>
          <a:noFill/>
        </p:spPr>
        <p:txBody>
          <a:bodyPr wrap="square" rtlCol="0">
            <a:spAutoFit/>
          </a:bodyPr>
          <a:lstStyle/>
          <a:p>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What will we do in the intermediate heaven?</a:t>
            </a:r>
          </a:p>
        </p:txBody>
      </p:sp>
      <p:sp>
        <p:nvSpPr>
          <p:cNvPr id="8" name="Content Placeholder 2"/>
          <p:cNvSpPr txBox="1">
            <a:spLocks/>
          </p:cNvSpPr>
          <p:nvPr/>
        </p:nvSpPr>
        <p:spPr>
          <a:xfrm>
            <a:off x="1981200" y="5486400"/>
            <a:ext cx="7620000" cy="609600"/>
          </a:xfrm>
          <a:prstGeom prst="rect">
            <a:avLst/>
          </a:prstGeom>
        </p:spPr>
        <p:txBody>
          <a:bodyPr vert="horz" lIns="91440" tIns="45720" rIns="91440" bIns="45720" rtlCol="0">
            <a:normAutofit/>
          </a:bodyPr>
          <a:lstStyle/>
          <a:p>
            <a:pPr marL="342900" indent="-342900">
              <a:spcBef>
                <a:spcPct val="20000"/>
              </a:spcBef>
              <a:defRPr/>
            </a:pPr>
            <a:r>
              <a:rPr lang="en-US" sz="3200" dirty="0">
                <a:solidFill>
                  <a:prstClr val="black"/>
                </a:solidFill>
                <a:latin typeface="Calibri"/>
              </a:rPr>
              <a:t>We get to encourage those who are alive.</a:t>
            </a:r>
            <a:endParaRPr lang="en-US" sz="3200" i="1" dirty="0">
              <a:solidFill>
                <a:prstClr val="black"/>
              </a:solidFill>
              <a:latin typeface="Calibri"/>
            </a:endParaRPr>
          </a:p>
        </p:txBody>
      </p:sp>
    </p:spTree>
    <p:extLst>
      <p:ext uri="{BB962C8B-B14F-4D97-AF65-F5344CB8AC3E}">
        <p14:creationId xmlns:p14="http://schemas.microsoft.com/office/powerpoint/2010/main" val="31223556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15200" cy="685800"/>
          </a:xfrm>
        </p:spPr>
        <p:txBody>
          <a:bodyPr>
            <a:normAutofit/>
          </a:bodyPr>
          <a:lstStyle/>
          <a:p>
            <a:pPr>
              <a:buNone/>
            </a:pPr>
            <a:r>
              <a:rPr lang="en-US" dirty="0"/>
              <a:t>God created us to rule…</a:t>
            </a:r>
            <a:endParaRPr lang="en-US" i="1" dirty="0"/>
          </a:p>
        </p:txBody>
      </p:sp>
      <p:sp>
        <p:nvSpPr>
          <p:cNvPr id="6" name="Content Placeholder 2"/>
          <p:cNvSpPr txBox="1">
            <a:spLocks/>
          </p:cNvSpPr>
          <p:nvPr/>
        </p:nvSpPr>
        <p:spPr>
          <a:xfrm>
            <a:off x="1981200" y="1752600"/>
            <a:ext cx="8382000" cy="3810000"/>
          </a:xfrm>
          <a:prstGeom prst="rect">
            <a:avLst/>
          </a:prstGeom>
        </p:spPr>
        <p:txBody>
          <a:bodyPr vert="horz" lIns="91440" tIns="45720" rIns="91440" bIns="45720" rtlCol="0">
            <a:norm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Genesis 1:26</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  Then God said, “Let us make man in our image, in our likeness, and let them rule over the fish of the sea and the birds of the air, over the livestock, over all the earth, and over all the creatures that move along the ground…”</a:t>
            </a:r>
            <a:br>
              <a:rPr lang="en-US" sz="3200" i="1" dirty="0">
                <a:solidFill>
                  <a:prstClr val="black"/>
                </a:solidFill>
                <a:effectLst>
                  <a:glow rad="63500">
                    <a:srgbClr val="8064A2">
                      <a:satMod val="175000"/>
                      <a:alpha val="40000"/>
                    </a:srgbClr>
                  </a:glow>
                </a:effectLst>
                <a:latin typeface="Calibri"/>
              </a:rPr>
            </a:br>
            <a:endParaRPr lang="en-US" sz="3200" i="1" dirty="0">
              <a:solidFill>
                <a:prstClr val="black"/>
              </a:solidFill>
              <a:effectLst>
                <a:glow rad="63500">
                  <a:srgbClr val="8064A2">
                    <a:satMod val="175000"/>
                    <a:alpha val="40000"/>
                  </a:srgbClr>
                </a:glow>
              </a:effectLst>
              <a:latin typeface="Calibri"/>
            </a:endParaRPr>
          </a:p>
        </p:txBody>
      </p:sp>
    </p:spTree>
    <p:extLst>
      <p:ext uri="{BB962C8B-B14F-4D97-AF65-F5344CB8AC3E}">
        <p14:creationId xmlns:p14="http://schemas.microsoft.com/office/powerpoint/2010/main" val="3853349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15200" cy="685800"/>
          </a:xfrm>
        </p:spPr>
        <p:txBody>
          <a:bodyPr>
            <a:normAutofit/>
          </a:bodyPr>
          <a:lstStyle/>
          <a:p>
            <a:pPr>
              <a:buNone/>
            </a:pPr>
            <a:r>
              <a:rPr lang="en-US" dirty="0"/>
              <a:t>God created us to rule…</a:t>
            </a:r>
            <a:endParaRPr lang="en-US" i="1" dirty="0"/>
          </a:p>
        </p:txBody>
      </p:sp>
      <p:sp>
        <p:nvSpPr>
          <p:cNvPr id="6" name="Content Placeholder 2"/>
          <p:cNvSpPr txBox="1">
            <a:spLocks/>
          </p:cNvSpPr>
          <p:nvPr/>
        </p:nvSpPr>
        <p:spPr>
          <a:xfrm>
            <a:off x="1981200" y="1752600"/>
            <a:ext cx="8382000" cy="3810000"/>
          </a:xfrm>
          <a:prstGeom prst="rect">
            <a:avLst/>
          </a:prstGeom>
        </p:spPr>
        <p:txBody>
          <a:bodyPr vert="horz" lIns="91440" tIns="45720" rIns="91440" bIns="45720" rtlCol="0">
            <a:norm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Genesis 1:28</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   God blessed them and said to them,</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“Be fruitful and increase in number; fill the earth and subdue it.  Rule over the fish of the sea and the birds of the air and over every living creature that moves on the ground.”</a:t>
            </a:r>
            <a:br>
              <a:rPr lang="en-US" sz="3200" i="1" dirty="0">
                <a:solidFill>
                  <a:prstClr val="black"/>
                </a:solidFill>
                <a:effectLst>
                  <a:glow rad="63500">
                    <a:srgbClr val="8064A2">
                      <a:satMod val="175000"/>
                      <a:alpha val="40000"/>
                    </a:srgbClr>
                  </a:glow>
                </a:effectLst>
                <a:latin typeface="Calibri"/>
              </a:rPr>
            </a:br>
            <a:endParaRPr lang="en-US" sz="3200" i="1" dirty="0">
              <a:solidFill>
                <a:prstClr val="black"/>
              </a:solidFill>
              <a:effectLst>
                <a:glow rad="63500">
                  <a:srgbClr val="8064A2">
                    <a:satMod val="175000"/>
                    <a:alpha val="40000"/>
                  </a:srgbClr>
                </a:glow>
              </a:effectLst>
              <a:latin typeface="Calibri"/>
            </a:endParaRPr>
          </a:p>
        </p:txBody>
      </p:sp>
    </p:spTree>
    <p:extLst>
      <p:ext uri="{BB962C8B-B14F-4D97-AF65-F5344CB8AC3E}">
        <p14:creationId xmlns:p14="http://schemas.microsoft.com/office/powerpoint/2010/main" val="772934130"/>
      </p:ext>
    </p:extLst>
  </p:cSld>
  <p:clrMapOvr>
    <a:masterClrMapping/>
  </p:clrMapOvr>
  <p:transition spd="slow">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15200" cy="685800"/>
          </a:xfrm>
        </p:spPr>
        <p:txBody>
          <a:bodyPr>
            <a:normAutofit/>
          </a:bodyPr>
          <a:lstStyle/>
          <a:p>
            <a:pPr>
              <a:buNone/>
            </a:pPr>
            <a:r>
              <a:rPr lang="en-US" dirty="0"/>
              <a:t>A crown speaks of ruling authority…</a:t>
            </a:r>
            <a:endParaRPr lang="en-US" i="1" dirty="0"/>
          </a:p>
        </p:txBody>
      </p:sp>
      <p:sp>
        <p:nvSpPr>
          <p:cNvPr id="6" name="Content Placeholder 2"/>
          <p:cNvSpPr txBox="1">
            <a:spLocks/>
          </p:cNvSpPr>
          <p:nvPr/>
        </p:nvSpPr>
        <p:spPr>
          <a:xfrm>
            <a:off x="1981200" y="1752600"/>
            <a:ext cx="8382000" cy="3810000"/>
          </a:xfrm>
          <a:prstGeom prst="rect">
            <a:avLst/>
          </a:prstGeom>
        </p:spPr>
        <p:txBody>
          <a:bodyPr vert="horz" lIns="91440" tIns="45720" rIns="91440" bIns="45720" rtlCol="0">
            <a:norm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Revelation 2:10</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“Do not be afraid of what you are about to suffer.  I tell you, the devil will put some of you</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in prison to test you, and you will suffer  persecution for ten days.  Be faithful,</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even to the point of death,</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and I will give you the crown of life.”</a:t>
            </a:r>
          </a:p>
        </p:txBody>
      </p:sp>
    </p:spTree>
    <p:extLst>
      <p:ext uri="{BB962C8B-B14F-4D97-AF65-F5344CB8AC3E}">
        <p14:creationId xmlns:p14="http://schemas.microsoft.com/office/powerpoint/2010/main" val="22808766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15200" cy="685800"/>
          </a:xfrm>
        </p:spPr>
        <p:txBody>
          <a:bodyPr>
            <a:normAutofit/>
          </a:bodyPr>
          <a:lstStyle/>
          <a:p>
            <a:pPr>
              <a:buNone/>
            </a:pPr>
            <a:r>
              <a:rPr lang="en-US" dirty="0"/>
              <a:t>A crown speaks of ruling authority…</a:t>
            </a:r>
            <a:endParaRPr lang="en-US" i="1" dirty="0"/>
          </a:p>
        </p:txBody>
      </p:sp>
      <p:sp>
        <p:nvSpPr>
          <p:cNvPr id="6" name="Content Placeholder 2"/>
          <p:cNvSpPr txBox="1">
            <a:spLocks/>
          </p:cNvSpPr>
          <p:nvPr/>
        </p:nvSpPr>
        <p:spPr>
          <a:xfrm>
            <a:off x="1981200" y="1752600"/>
            <a:ext cx="8458200" cy="4800600"/>
          </a:xfrm>
          <a:prstGeom prst="rect">
            <a:avLst/>
          </a:prstGeom>
        </p:spPr>
        <p:txBody>
          <a:bodyPr vert="horz" lIns="91440" tIns="45720" rIns="91440" bIns="45720" rtlCol="0">
            <a:norm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Revelation 5:9,10</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“And they sang a new song; ‘You are worthy to take the scroll and to open its seals, because you were slain, and with your blood you purchased men for God from every tribe and language and people and nation.  You have made them to be a kingdom and priests to serve our God, and they will reign on the earth.”</a:t>
            </a:r>
          </a:p>
        </p:txBody>
      </p:sp>
    </p:spTree>
    <p:extLst>
      <p:ext uri="{BB962C8B-B14F-4D97-AF65-F5344CB8AC3E}">
        <p14:creationId xmlns:p14="http://schemas.microsoft.com/office/powerpoint/2010/main" val="30553292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91400" cy="685800"/>
          </a:xfrm>
        </p:spPr>
        <p:txBody>
          <a:bodyPr>
            <a:normAutofit/>
          </a:bodyPr>
          <a:lstStyle/>
          <a:p>
            <a:pPr>
              <a:buNone/>
            </a:pPr>
            <a:r>
              <a:rPr lang="en-US" dirty="0"/>
              <a:t>Who will we rule over?</a:t>
            </a:r>
            <a:endParaRPr lang="en-US" i="1" dirty="0"/>
          </a:p>
        </p:txBody>
      </p:sp>
      <p:sp>
        <p:nvSpPr>
          <p:cNvPr id="6" name="Content Placeholder 2"/>
          <p:cNvSpPr txBox="1">
            <a:spLocks/>
          </p:cNvSpPr>
          <p:nvPr/>
        </p:nvSpPr>
        <p:spPr>
          <a:xfrm>
            <a:off x="1981200" y="1828800"/>
            <a:ext cx="8382000" cy="22860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Cities?</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Luke 19:17</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“Well done, my good servant,” his master replied. “Because you have been trustworthy in a very small matter, take charge of ten cities.”</a:t>
            </a:r>
          </a:p>
        </p:txBody>
      </p:sp>
    </p:spTree>
    <p:extLst>
      <p:ext uri="{BB962C8B-B14F-4D97-AF65-F5344CB8AC3E}">
        <p14:creationId xmlns:p14="http://schemas.microsoft.com/office/powerpoint/2010/main" val="3662843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What will the future heaven be like?</a:t>
            </a:r>
            <a:endParaRPr lang="en-US" sz="4000" dirty="0"/>
          </a:p>
        </p:txBody>
      </p:sp>
      <p:sp>
        <p:nvSpPr>
          <p:cNvPr id="3" name="Content Placeholder 2"/>
          <p:cNvSpPr>
            <a:spLocks noGrp="1"/>
          </p:cNvSpPr>
          <p:nvPr>
            <p:ph idx="1"/>
          </p:nvPr>
        </p:nvSpPr>
        <p:spPr>
          <a:xfrm>
            <a:off x="2514600" y="1219200"/>
            <a:ext cx="7391400" cy="685800"/>
          </a:xfrm>
        </p:spPr>
        <p:txBody>
          <a:bodyPr>
            <a:normAutofit/>
          </a:bodyPr>
          <a:lstStyle/>
          <a:p>
            <a:pPr>
              <a:buNone/>
            </a:pPr>
            <a:r>
              <a:rPr lang="en-US" dirty="0"/>
              <a:t>Who will we rule over?</a:t>
            </a:r>
            <a:endParaRPr lang="en-US" i="1" dirty="0"/>
          </a:p>
        </p:txBody>
      </p:sp>
      <p:sp>
        <p:nvSpPr>
          <p:cNvPr id="6" name="Content Placeholder 2"/>
          <p:cNvSpPr txBox="1">
            <a:spLocks/>
          </p:cNvSpPr>
          <p:nvPr/>
        </p:nvSpPr>
        <p:spPr>
          <a:xfrm>
            <a:off x="1981200" y="1828800"/>
            <a:ext cx="8382000" cy="3886200"/>
          </a:xfrm>
          <a:prstGeom prst="rect">
            <a:avLst/>
          </a:prstGeom>
        </p:spPr>
        <p:txBody>
          <a:bodyPr vert="horz" lIns="91440" tIns="45720" rIns="91440" bIns="45720" rtlCol="0">
            <a:normAutofit/>
          </a:bodyPr>
          <a:lstStyle/>
          <a:p>
            <a:pPr marL="342900" indent="-342900">
              <a:spcBef>
                <a:spcPct val="20000"/>
              </a:spcBef>
              <a:defRPr/>
            </a:pP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Angels and the ‘world’</a:t>
            </a:r>
            <a:r>
              <a:rPr lang="en-US" sz="3200" dirty="0">
                <a:solidFill>
                  <a:prstClr val="black"/>
                </a:solidFill>
                <a:latin typeface="Calibri"/>
              </a:rPr>
              <a:t>… </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1</a:t>
            </a:r>
            <a:r>
              <a:rPr lang="en-US" sz="3200" b="1" i="1" baseline="3000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st</a:t>
            </a: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 Corinthians 6:2,3 </a:t>
            </a:r>
          </a:p>
          <a:p>
            <a:pPr marL="342900" indent="-342900">
              <a:spcBef>
                <a:spcPct val="20000"/>
              </a:spcBef>
              <a:defRPr/>
            </a:pPr>
            <a:r>
              <a:rPr lang="en-US" sz="3200" i="1" dirty="0">
                <a:solidFill>
                  <a:prstClr val="black"/>
                </a:solidFill>
                <a:effectLst>
                  <a:glow rad="63500">
                    <a:srgbClr val="8064A2">
                      <a:satMod val="175000"/>
                      <a:alpha val="40000"/>
                    </a:srgbClr>
                  </a:glow>
                </a:effectLst>
                <a:latin typeface="Calibri"/>
              </a:rPr>
              <a:t>“Do you not know that the saints will judge the </a:t>
            </a:r>
            <a:r>
              <a:rPr lang="en-US" sz="3200" i="1" dirty="0">
                <a:solidFill>
                  <a:srgbClr val="FF0000"/>
                </a:solidFill>
                <a:effectLst>
                  <a:glow rad="63500">
                    <a:srgbClr val="8064A2">
                      <a:satMod val="175000"/>
                      <a:alpha val="40000"/>
                    </a:srgbClr>
                  </a:glow>
                </a:effectLst>
                <a:latin typeface="Calibri"/>
              </a:rPr>
              <a:t>world</a:t>
            </a:r>
            <a:r>
              <a:rPr lang="en-US" sz="3200" i="1" dirty="0">
                <a:solidFill>
                  <a:prstClr val="black"/>
                </a:solidFill>
                <a:effectLst>
                  <a:glow rad="63500">
                    <a:srgbClr val="8064A2">
                      <a:satMod val="175000"/>
                      <a:alpha val="40000"/>
                    </a:srgbClr>
                  </a:glow>
                </a:effectLst>
                <a:latin typeface="Calibri"/>
              </a:rPr>
              <a:t>?  And if you are to judge the world, are you not competent to judge trivial cases?</a:t>
            </a:r>
            <a:br>
              <a:rPr lang="en-US" sz="3200" i="1" dirty="0">
                <a:solidFill>
                  <a:prstClr val="black"/>
                </a:solidFill>
                <a:effectLst>
                  <a:glow rad="63500">
                    <a:srgbClr val="8064A2">
                      <a:satMod val="175000"/>
                      <a:alpha val="40000"/>
                    </a:srgbClr>
                  </a:glow>
                </a:effectLst>
                <a:latin typeface="Calibri"/>
              </a:rPr>
            </a:br>
            <a:r>
              <a:rPr lang="en-US" sz="3200" i="1" dirty="0">
                <a:solidFill>
                  <a:prstClr val="black"/>
                </a:solidFill>
                <a:effectLst>
                  <a:glow rad="63500">
                    <a:srgbClr val="8064A2">
                      <a:satMod val="175000"/>
                      <a:alpha val="40000"/>
                    </a:srgbClr>
                  </a:glow>
                </a:effectLst>
                <a:latin typeface="Calibri"/>
              </a:rPr>
              <a:t>Do you not know that we will judge </a:t>
            </a:r>
            <a:r>
              <a:rPr lang="en-US" sz="3200" i="1" dirty="0">
                <a:solidFill>
                  <a:srgbClr val="FF0000"/>
                </a:solidFill>
                <a:effectLst>
                  <a:glow rad="63500">
                    <a:srgbClr val="8064A2">
                      <a:satMod val="175000"/>
                      <a:alpha val="40000"/>
                    </a:srgbClr>
                  </a:glow>
                </a:effectLst>
                <a:latin typeface="Calibri"/>
              </a:rPr>
              <a:t>angels</a:t>
            </a:r>
            <a:r>
              <a:rPr lang="en-US" sz="3200" i="1" dirty="0">
                <a:solidFill>
                  <a:prstClr val="black"/>
                </a:solidFill>
                <a:effectLst>
                  <a:glow rad="63500">
                    <a:srgbClr val="8064A2">
                      <a:satMod val="175000"/>
                      <a:alpha val="40000"/>
                    </a:srgbClr>
                  </a:glow>
                </a:effectLst>
                <a:latin typeface="Calibri"/>
              </a:rPr>
              <a:t>?  How much more the things of this life!”</a:t>
            </a:r>
          </a:p>
        </p:txBody>
      </p:sp>
      <p:sp>
        <p:nvSpPr>
          <p:cNvPr id="5" name="Content Placeholder 2"/>
          <p:cNvSpPr txBox="1">
            <a:spLocks/>
          </p:cNvSpPr>
          <p:nvPr/>
        </p:nvSpPr>
        <p:spPr>
          <a:xfrm>
            <a:off x="1981200" y="5105400"/>
            <a:ext cx="8382000" cy="762000"/>
          </a:xfrm>
          <a:prstGeom prst="rect">
            <a:avLst/>
          </a:prstGeom>
        </p:spPr>
        <p:txBody>
          <a:bodyPr vert="horz" lIns="91440" tIns="45720" rIns="91440" bIns="45720" rtlCol="0">
            <a:normAutofit/>
          </a:bodyPr>
          <a:lstStyle/>
          <a:p>
            <a:pPr marL="342900" indent="-342900">
              <a:spcBef>
                <a:spcPct val="20000"/>
              </a:spcBef>
              <a:defRPr/>
            </a:pPr>
            <a:r>
              <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Isaiah 9:7  </a:t>
            </a: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‘Everlasting’</a:t>
            </a:r>
            <a:endParaRPr lang="en-US" sz="3200" b="1" i="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endParaRPr>
          </a:p>
        </p:txBody>
      </p:sp>
    </p:spTree>
    <p:extLst>
      <p:ext uri="{BB962C8B-B14F-4D97-AF65-F5344CB8AC3E}">
        <p14:creationId xmlns:p14="http://schemas.microsoft.com/office/powerpoint/2010/main" val="28200939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5672328"/>
          </a:xfrm>
          <a:prstGeom prst="rect">
            <a:avLst/>
          </a:prstGeom>
        </p:spPr>
      </p:pic>
      <p:sp>
        <p:nvSpPr>
          <p:cNvPr id="3" name="Title 1"/>
          <p:cNvSpPr txBox="1">
            <a:spLocks/>
          </p:cNvSpPr>
          <p:nvPr/>
        </p:nvSpPr>
        <p:spPr>
          <a:xfrm>
            <a:off x="4800600" y="3810000"/>
            <a:ext cx="5715000" cy="1600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9600" b="1" dirty="0">
                <a:ln w="900" cmpd="sng">
                  <a:solidFill>
                    <a:srgbClr val="4F81BD">
                      <a:satMod val="190000"/>
                      <a:alpha val="55000"/>
                    </a:srgbClr>
                  </a:solidFill>
                  <a:prstDash val="solid"/>
                </a:ln>
                <a:solidFill>
                  <a:srgbClr val="4F81BD">
                    <a:satMod val="200000"/>
                    <a:tint val="3000"/>
                  </a:srgbClr>
                </a:solidFill>
                <a:effectLst>
                  <a:glow rad="228600">
                    <a:srgbClr val="8064A2">
                      <a:satMod val="175000"/>
                      <a:alpha val="40000"/>
                    </a:srgbClr>
                  </a:glow>
                  <a:innerShdw blurRad="101600" dist="76200" dir="5400000">
                    <a:srgbClr val="4F81BD">
                      <a:satMod val="190000"/>
                      <a:tint val="100000"/>
                      <a:alpha val="74000"/>
                    </a:srgbClr>
                  </a:innerShdw>
                </a:effectLst>
                <a:latin typeface="Segoe Print" pitchFamily="2" charset="0"/>
              </a:rPr>
              <a:t>Heaven</a:t>
            </a:r>
            <a:r>
              <a:rPr lang="en-US" dirty="0">
                <a:solidFill>
                  <a:prstClr val="black"/>
                </a:solidFill>
                <a:latin typeface="Calibri"/>
              </a:rPr>
              <a:t> </a:t>
            </a:r>
            <a:endParaRPr lang="en-US" sz="9600" dirty="0">
              <a:solidFill>
                <a:prstClr val="black"/>
              </a:solidFill>
              <a:effectLst>
                <a:glow rad="139700">
                  <a:srgbClr val="C0504D">
                    <a:satMod val="175000"/>
                    <a:alpha val="40000"/>
                  </a:srgbClr>
                </a:glow>
                <a:outerShdw blurRad="38100" dist="38100" dir="7020000" algn="tl">
                  <a:srgbClr val="000000">
                    <a:alpha val="35000"/>
                  </a:srgbClr>
                </a:outerShdw>
              </a:effectLst>
              <a:latin typeface="Viner Hand ITC" pitchFamily="66" charset="0"/>
            </a:endParaRPr>
          </a:p>
        </p:txBody>
      </p:sp>
      <p:sp>
        <p:nvSpPr>
          <p:cNvPr id="4" name="Title 1"/>
          <p:cNvSpPr txBox="1">
            <a:spLocks/>
          </p:cNvSpPr>
          <p:nvPr/>
        </p:nvSpPr>
        <p:spPr>
          <a:xfrm>
            <a:off x="6096000" y="5385946"/>
            <a:ext cx="3810000" cy="1676400"/>
          </a:xfrm>
          <a:prstGeom prst="rect">
            <a:avLst/>
          </a:prstGeom>
        </p:spPr>
        <p:txBody>
          <a:bodyPr vert="horz" lIns="91440" tIns="45720" rIns="91440" bIns="45720" rtlCol="0" anchor="ctr">
            <a:normAutofit/>
          </a:bodyPr>
          <a:lstStyle/>
          <a:p>
            <a:pPr algn="ctr">
              <a:spcBef>
                <a:spcPct val="0"/>
              </a:spcBef>
              <a:defRPr/>
            </a:pPr>
            <a:r>
              <a:rPr lang="en-US" sz="4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 </a:t>
            </a:r>
            <a:r>
              <a:rPr lang="en-US" sz="9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glow rad="228600">
                    <a:srgbClr val="C0504D">
                      <a:satMod val="175000"/>
                      <a:alpha val="40000"/>
                    </a:srgbClr>
                  </a:glow>
                  <a:outerShdw blurRad="38100" dist="38100" dir="7020000" algn="tl">
                    <a:srgbClr val="000000">
                      <a:alpha val="35000"/>
                    </a:srgbClr>
                  </a:outerShdw>
                </a:effectLst>
                <a:latin typeface="Viner Hand ITC" pitchFamily="66" charset="0"/>
              </a:rPr>
              <a:t>Hell</a:t>
            </a:r>
            <a:endParaRPr lang="en-US" sz="9600" dirty="0">
              <a:solidFill>
                <a:prstClr val="black"/>
              </a:solidFill>
              <a:effectLst>
                <a:glow rad="228600">
                  <a:srgbClr val="C0504D">
                    <a:satMod val="175000"/>
                    <a:alpha val="40000"/>
                  </a:srgbClr>
                </a:glow>
                <a:outerShdw blurRad="38100" dist="38100" dir="7020000" algn="tl">
                  <a:srgbClr val="000000">
                    <a:alpha val="35000"/>
                  </a:srgbClr>
                </a:outerShdw>
              </a:effectLst>
              <a:latin typeface="Viner Hand ITC" pitchFamily="66" charset="0"/>
            </a:endParaRPr>
          </a:p>
        </p:txBody>
      </p:sp>
      <p:sp>
        <p:nvSpPr>
          <p:cNvPr id="5" name="Title 1"/>
          <p:cNvSpPr txBox="1">
            <a:spLocks/>
          </p:cNvSpPr>
          <p:nvPr/>
        </p:nvSpPr>
        <p:spPr>
          <a:xfrm rot="20590260">
            <a:off x="4743479" y="5089716"/>
            <a:ext cx="2133600" cy="1165225"/>
          </a:xfrm>
          <a:prstGeom prst="rect">
            <a:avLst/>
          </a:prstGeom>
        </p:spPr>
        <p:txBody>
          <a:bodyPr vert="horz" lIns="91440" tIns="45720" rIns="91440" bIns="45720" rtlCol="0" anchor="ctr">
            <a:normAutofit/>
          </a:bodyPr>
          <a:lstStyle/>
          <a:p>
            <a:pPr algn="ctr">
              <a:spcBef>
                <a:spcPct val="0"/>
              </a:spcBef>
              <a:defRPr/>
            </a:pPr>
            <a:r>
              <a:rPr lang="en-US" sz="4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-and-</a:t>
            </a:r>
            <a:endParaRPr lang="en-US" sz="9600" dirty="0">
              <a:solidFill>
                <a:prstClr val="black"/>
              </a:solidFill>
              <a:effectLst>
                <a:glow rad="139700">
                  <a:srgbClr val="C0504D">
                    <a:satMod val="175000"/>
                    <a:alpha val="40000"/>
                  </a:srgbClr>
                </a:glow>
                <a:outerShdw blurRad="38100" dist="38100" dir="7020000" algn="tl">
                  <a:srgbClr val="000000">
                    <a:alpha val="35000"/>
                  </a:srgbClr>
                </a:outerShdw>
              </a:effectLst>
              <a:latin typeface="Viner Hand ITC" pitchFamily="66" charset="0"/>
            </a:endParaRPr>
          </a:p>
        </p:txBody>
      </p:sp>
    </p:spTree>
    <p:extLst>
      <p:ext uri="{BB962C8B-B14F-4D97-AF65-F5344CB8AC3E}">
        <p14:creationId xmlns:p14="http://schemas.microsoft.com/office/powerpoint/2010/main" val="4198743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endCondLst>
                                    <p:cond evt="onNext" delay="0">
                                      <p:tgtEl>
                                        <p:sldTgt/>
                                      </p:tgtEl>
                                    </p:cond>
                                  </p:endCondLst>
                                  <p:iterate type="lt">
                                    <p:tmPct val="10000"/>
                                  </p:iterate>
                                  <p:childTnLst>
                                    <p:animScale>
                                      <p:cBhvr>
                                        <p:cTn id="6" dur="2500" autoRev="1" fill="hold">
                                          <p:stCondLst>
                                            <p:cond delay="0"/>
                                          </p:stCondLst>
                                        </p:cTn>
                                        <p:tgtEl>
                                          <p:spTgt spid="3"/>
                                        </p:tgtEl>
                                      </p:cBhvr>
                                      <p:to x="80000" y="100000"/>
                                    </p:animScale>
                                    <p:anim by="(#ppt_w*0.10)" calcmode="lin" valueType="num">
                                      <p:cBhvr>
                                        <p:cTn id="7" dur="2500" autoRev="1" fill="hold">
                                          <p:stCondLst>
                                            <p:cond delay="0"/>
                                          </p:stCondLst>
                                        </p:cTn>
                                        <p:tgtEl>
                                          <p:spTgt spid="3"/>
                                        </p:tgtEl>
                                        <p:attrNameLst>
                                          <p:attrName>ppt_x</p:attrName>
                                        </p:attrNameLst>
                                      </p:cBhvr>
                                    </p:anim>
                                    <p:anim by="(-#ppt_w*0.10)" calcmode="lin" valueType="num">
                                      <p:cBhvr>
                                        <p:cTn id="8" dur="2500" autoRev="1" fill="hold">
                                          <p:stCondLst>
                                            <p:cond delay="0"/>
                                          </p:stCondLst>
                                        </p:cTn>
                                        <p:tgtEl>
                                          <p:spTgt spid="3"/>
                                        </p:tgtEl>
                                        <p:attrNameLst>
                                          <p:attrName>ppt_y</p:attrName>
                                        </p:attrNameLst>
                                      </p:cBhvr>
                                    </p:anim>
                                    <p:animRot by="-480000">
                                      <p:cBhvr>
                                        <p:cTn id="9" dur="2500" autoRev="1" fill="hold">
                                          <p:stCondLst>
                                            <p:cond delay="0"/>
                                          </p:stCondLst>
                                        </p:cTn>
                                        <p:tgtEl>
                                          <p:spTgt spid="3"/>
                                        </p:tgtEl>
                                        <p:attrNameLst>
                                          <p:attrName>r</p:attrName>
                                        </p:attrNameLst>
                                      </p:cBhvr>
                                    </p:animRot>
                                  </p:childTnLst>
                                </p:cTn>
                              </p:par>
                              <p:par>
                                <p:cTn id="10" presetID="24" presetClass="emph" presetSubtype="0" repeatCount="indefinite" fill="hold" grpId="0" nodeType="withEffect">
                                  <p:stCondLst>
                                    <p:cond delay="0"/>
                                  </p:stCondLst>
                                  <p:endCondLst>
                                    <p:cond evt="onNext" delay="0">
                                      <p:tgtEl>
                                        <p:sldTgt/>
                                      </p:tgtEl>
                                    </p:cond>
                                  </p:endCondLst>
                                  <p:childTnLst>
                                    <p:animClr clrSpc="hsl" dir="cw">
                                      <p:cBhvr override="childStyle">
                                        <p:cTn id="11" dur="2000" fill="hold"/>
                                        <p:tgtEl>
                                          <p:spTgt spid="4"/>
                                        </p:tgtEl>
                                        <p:attrNameLst>
                                          <p:attrName>style.color</p:attrName>
                                        </p:attrNameLst>
                                      </p:cBhvr>
                                      <p:by>
                                        <p:hsl h="0" s="-12549" l="-25098"/>
                                      </p:by>
                                    </p:animClr>
                                    <p:animClr clrSpc="hsl" dir="cw">
                                      <p:cBhvr>
                                        <p:cTn id="12" dur="2000" fill="hold"/>
                                        <p:tgtEl>
                                          <p:spTgt spid="4"/>
                                        </p:tgtEl>
                                        <p:attrNameLst>
                                          <p:attrName>fillcolor</p:attrName>
                                        </p:attrNameLst>
                                      </p:cBhvr>
                                      <p:by>
                                        <p:hsl h="0" s="-12549" l="-25098"/>
                                      </p:by>
                                    </p:animClr>
                                    <p:animClr clrSpc="hsl" dir="cw">
                                      <p:cBhvr>
                                        <p:cTn id="13" dur="2000" fill="hold"/>
                                        <p:tgtEl>
                                          <p:spTgt spid="4"/>
                                        </p:tgtEl>
                                        <p:attrNameLst>
                                          <p:attrName>stroke.color</p:attrName>
                                        </p:attrNameLst>
                                      </p:cBhvr>
                                      <p:by>
                                        <p:hsl h="0" s="-12549" l="-25098"/>
                                      </p:by>
                                    </p:animClr>
                                    <p:set>
                                      <p:cBhvr>
                                        <p:cTn id="14" dur="2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848</Words>
  <Application>Microsoft Office PowerPoint</Application>
  <PresentationFormat>Widescreen</PresentationFormat>
  <Paragraphs>99</Paragraphs>
  <Slides>22</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Segoe Print</vt:lpstr>
      <vt:lpstr>Viner Hand ITC</vt:lpstr>
      <vt:lpstr>1_Office Theme</vt:lpstr>
      <vt:lpstr>2_Office Theme</vt:lpstr>
      <vt:lpstr>PowerPoint Presentation</vt:lpstr>
      <vt:lpstr>Heaven</vt:lpstr>
      <vt:lpstr>Heaven</vt:lpstr>
      <vt:lpstr>Heaven</vt:lpstr>
      <vt:lpstr>Heaven</vt:lpstr>
      <vt:lpstr>Heaven</vt:lpstr>
      <vt:lpstr>Heaven</vt:lpstr>
      <vt:lpstr>Heaven</vt:lpstr>
      <vt:lpstr>Heaven</vt:lpstr>
      <vt:lpstr>Intermediate Heaven</vt:lpstr>
      <vt:lpstr>Intermediate Heaven</vt:lpstr>
      <vt:lpstr>PowerPoint Presentation</vt:lpstr>
      <vt:lpstr>Intermediate Heaven</vt:lpstr>
      <vt:lpstr>Intermediate Heaven</vt:lpstr>
      <vt:lpstr>Intermediate Heaven</vt:lpstr>
      <vt:lpstr>What will the future Heaven be like?</vt:lpstr>
      <vt:lpstr>What will the future Heaven be like?</vt:lpstr>
      <vt:lpstr>What will the future Heaven be like?</vt:lpstr>
      <vt:lpstr>What will the future Heaven be like?</vt:lpstr>
      <vt:lpstr>What will the future heaven be like?</vt:lpstr>
      <vt:lpstr>What will the future heaven be like?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Dave</cp:lastModifiedBy>
  <cp:revision>1</cp:revision>
  <dcterms:created xsi:type="dcterms:W3CDTF">2018-03-13T01:04:27Z</dcterms:created>
  <dcterms:modified xsi:type="dcterms:W3CDTF">2018-03-13T01:05:17Z</dcterms:modified>
</cp:coreProperties>
</file>